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65"/>
  </p:notesMasterIdLst>
  <p:sldIdLst>
    <p:sldId id="292" r:id="rId5"/>
    <p:sldId id="621" r:id="rId6"/>
    <p:sldId id="343" r:id="rId7"/>
    <p:sldId id="460" r:id="rId8"/>
    <p:sldId id="461" r:id="rId9"/>
    <p:sldId id="346" r:id="rId10"/>
    <p:sldId id="313" r:id="rId11"/>
    <p:sldId id="303" r:id="rId12"/>
    <p:sldId id="302" r:id="rId13"/>
    <p:sldId id="301" r:id="rId14"/>
    <p:sldId id="314" r:id="rId15"/>
    <p:sldId id="288" r:id="rId16"/>
    <p:sldId id="287" r:id="rId17"/>
    <p:sldId id="286" r:id="rId18"/>
    <p:sldId id="285" r:id="rId19"/>
    <p:sldId id="284"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53" r:id="rId54"/>
    <p:sldId id="387" r:id="rId55"/>
    <p:sldId id="495" r:id="rId56"/>
    <p:sldId id="496" r:id="rId57"/>
    <p:sldId id="497" r:id="rId58"/>
    <p:sldId id="498" r:id="rId59"/>
    <p:sldId id="499" r:id="rId60"/>
    <p:sldId id="500" r:id="rId61"/>
    <p:sldId id="501" r:id="rId62"/>
    <p:sldId id="502" r:id="rId63"/>
    <p:sldId id="348"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8"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164"/>
    <a:srgbClr val="223366"/>
    <a:srgbClr val="0000A8"/>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16E38-D602-7356-7FA7-CD67BED81C52}" v="2" dt="2023-07-17T04:38:45.531"/>
    <p1510:client id="{699A80FA-2145-9553-AB1D-030164819602}" v="8" dt="2023-07-17T09:00:33.066"/>
    <p1510:client id="{874F4DF5-4481-D0C8-90DE-03E57CE2270D}" v="2" dt="2023-07-14T04:54:05.198"/>
    <p1510:client id="{BCB568C1-3958-0441-0AA3-26F93923D7B4}" v="25" dt="2023-07-17T11:31:17.891"/>
    <p1510:client id="{C79658F5-849D-8B93-C8F1-E41C5BF5D656}" v="1" dt="2023-09-13T03:49:39.346"/>
    <p1510:client id="{D7CAE484-A0C3-F485-143D-7A990F60F1E0}" v="4" dt="2023-07-17T04:37:25.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62" autoAdjust="0"/>
  </p:normalViewPr>
  <p:slideViewPr>
    <p:cSldViewPr snapToGrid="0">
      <p:cViewPr varScale="1">
        <p:scale>
          <a:sx n="81" d="100"/>
          <a:sy n="81" d="100"/>
        </p:scale>
        <p:origin x="1426" y="62"/>
      </p:cViewPr>
      <p:guideLst>
        <p:guide orient="horz" pos="540"/>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98" Type="http://customschemas.google.com/relationships/presentationmetadata" Target="meta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i Pandya" userId="S::vidhi@edunetfoundation.org::afc5408a-5f15-4e07-a0b0-8fcc6c67ff5a" providerId="AD" clId="Web-{BCB568C1-3958-0441-0AA3-26F93923D7B4}"/>
    <pc:docChg chg="addSld modSld">
      <pc:chgData name="Vidhi Pandya" userId="S::vidhi@edunetfoundation.org::afc5408a-5f15-4e07-a0b0-8fcc6c67ff5a" providerId="AD" clId="Web-{BCB568C1-3958-0441-0AA3-26F93923D7B4}" dt="2023-07-17T11:31:17.891" v="22" actId="1076"/>
      <pc:docMkLst>
        <pc:docMk/>
      </pc:docMkLst>
      <pc:sldChg chg="delSp modSp modNotes">
        <pc:chgData name="Vidhi Pandya" userId="S::vidhi@edunetfoundation.org::afc5408a-5f15-4e07-a0b0-8fcc6c67ff5a" providerId="AD" clId="Web-{BCB568C1-3958-0441-0AA3-26F93923D7B4}" dt="2023-07-17T11:30:32.718" v="16" actId="1076"/>
        <pc:sldMkLst>
          <pc:docMk/>
          <pc:sldMk cId="0" sldId="257"/>
        </pc:sldMkLst>
        <pc:spChg chg="mod">
          <ac:chgData name="Vidhi Pandya" userId="S::vidhi@edunetfoundation.org::afc5408a-5f15-4e07-a0b0-8fcc6c67ff5a" providerId="AD" clId="Web-{BCB568C1-3958-0441-0AA3-26F93923D7B4}" dt="2023-07-17T11:30:15.202" v="14" actId="1076"/>
          <ac:spMkLst>
            <pc:docMk/>
            <pc:sldMk cId="0" sldId="257"/>
            <ac:spMk id="6" creationId="{79CE3A41-46D4-C18D-3D59-DBB1B61EC13D}"/>
          </ac:spMkLst>
        </pc:spChg>
        <pc:spChg chg="mod">
          <ac:chgData name="Vidhi Pandya" userId="S::vidhi@edunetfoundation.org::afc5408a-5f15-4e07-a0b0-8fcc6c67ff5a" providerId="AD" clId="Web-{BCB568C1-3958-0441-0AA3-26F93923D7B4}" dt="2023-07-17T11:30:32.718" v="16" actId="1076"/>
          <ac:spMkLst>
            <pc:docMk/>
            <pc:sldMk cId="0" sldId="257"/>
            <ac:spMk id="8" creationId="{1DFB63FF-54D9-3C3C-D435-546FC6A15945}"/>
          </ac:spMkLst>
        </pc:spChg>
        <pc:spChg chg="del">
          <ac:chgData name="Vidhi Pandya" userId="S::vidhi@edunetfoundation.org::afc5408a-5f15-4e07-a0b0-8fcc6c67ff5a" providerId="AD" clId="Web-{BCB568C1-3958-0441-0AA3-26F93923D7B4}" dt="2023-07-17T11:30:05.951" v="12"/>
          <ac:spMkLst>
            <pc:docMk/>
            <pc:sldMk cId="0" sldId="257"/>
            <ac:spMk id="10" creationId="{0FF656CF-BF8E-8BAF-4464-BF23B9044F78}"/>
          </ac:spMkLst>
        </pc:spChg>
        <pc:spChg chg="del">
          <ac:chgData name="Vidhi Pandya" userId="S::vidhi@edunetfoundation.org::afc5408a-5f15-4e07-a0b0-8fcc6c67ff5a" providerId="AD" clId="Web-{BCB568C1-3958-0441-0AA3-26F93923D7B4}" dt="2023-07-17T11:30:03.576" v="11"/>
          <ac:spMkLst>
            <pc:docMk/>
            <pc:sldMk cId="0" sldId="257"/>
            <ac:spMk id="12" creationId="{332DCC2B-E994-9AD0-DD3C-BDF31B81E870}"/>
          </ac:spMkLst>
        </pc:spChg>
        <pc:picChg chg="mod">
          <ac:chgData name="Vidhi Pandya" userId="S::vidhi@edunetfoundation.org::afc5408a-5f15-4e07-a0b0-8fcc6c67ff5a" providerId="AD" clId="Web-{BCB568C1-3958-0441-0AA3-26F93923D7B4}" dt="2023-07-17T11:30:32.702" v="15" actId="1076"/>
          <ac:picMkLst>
            <pc:docMk/>
            <pc:sldMk cId="0" sldId="257"/>
            <ac:picMk id="1028" creationId="{046D3F92-7448-6069-EF5F-5E4844067BE4}"/>
          </ac:picMkLst>
        </pc:picChg>
      </pc:sldChg>
      <pc:sldChg chg="delSp modSp">
        <pc:chgData name="Vidhi Pandya" userId="S::vidhi@edunetfoundation.org::afc5408a-5f15-4e07-a0b0-8fcc6c67ff5a" providerId="AD" clId="Web-{BCB568C1-3958-0441-0AA3-26F93923D7B4}" dt="2023-07-17T11:30:58.984" v="19" actId="20577"/>
        <pc:sldMkLst>
          <pc:docMk/>
          <pc:sldMk cId="1524060184" sldId="392"/>
        </pc:sldMkLst>
        <pc:spChg chg="mod">
          <ac:chgData name="Vidhi Pandya" userId="S::vidhi@edunetfoundation.org::afc5408a-5f15-4e07-a0b0-8fcc6c67ff5a" providerId="AD" clId="Web-{BCB568C1-3958-0441-0AA3-26F93923D7B4}" dt="2023-07-17T11:30:58.984" v="19" actId="20577"/>
          <ac:spMkLst>
            <pc:docMk/>
            <pc:sldMk cId="1524060184" sldId="392"/>
            <ac:spMk id="4" creationId="{5DEB0FDA-5789-F171-9A3F-AA438ED67147}"/>
          </ac:spMkLst>
        </pc:spChg>
        <pc:picChg chg="del">
          <ac:chgData name="Vidhi Pandya" userId="S::vidhi@edunetfoundation.org::afc5408a-5f15-4e07-a0b0-8fcc6c67ff5a" providerId="AD" clId="Web-{BCB568C1-3958-0441-0AA3-26F93923D7B4}" dt="2023-07-17T11:30:43.515" v="17"/>
          <ac:picMkLst>
            <pc:docMk/>
            <pc:sldMk cId="1524060184" sldId="392"/>
            <ac:picMk id="8" creationId="{835E9F30-E8AD-9EB7-BC58-6CADB22397FE}"/>
          </ac:picMkLst>
        </pc:picChg>
      </pc:sldChg>
      <pc:sldChg chg="modSp">
        <pc:chgData name="Vidhi Pandya" userId="S::vidhi@edunetfoundation.org::afc5408a-5f15-4e07-a0b0-8fcc6c67ff5a" providerId="AD" clId="Web-{BCB568C1-3958-0441-0AA3-26F93923D7B4}" dt="2023-07-17T11:31:17.891" v="22" actId="1076"/>
        <pc:sldMkLst>
          <pc:docMk/>
          <pc:sldMk cId="4161531610" sldId="393"/>
        </pc:sldMkLst>
        <pc:spChg chg="mod">
          <ac:chgData name="Vidhi Pandya" userId="S::vidhi@edunetfoundation.org::afc5408a-5f15-4e07-a0b0-8fcc6c67ff5a" providerId="AD" clId="Web-{BCB568C1-3958-0441-0AA3-26F93923D7B4}" dt="2023-07-17T11:31:12.625" v="20" actId="1076"/>
          <ac:spMkLst>
            <pc:docMk/>
            <pc:sldMk cId="4161531610" sldId="393"/>
            <ac:spMk id="4" creationId="{D12ED7BE-BDFF-ED91-7C78-72A9453D3558}"/>
          </ac:spMkLst>
        </pc:spChg>
        <pc:picChg chg="mod">
          <ac:chgData name="Vidhi Pandya" userId="S::vidhi@edunetfoundation.org::afc5408a-5f15-4e07-a0b0-8fcc6c67ff5a" providerId="AD" clId="Web-{BCB568C1-3958-0441-0AA3-26F93923D7B4}" dt="2023-07-17T11:31:17.891" v="22" actId="1076"/>
          <ac:picMkLst>
            <pc:docMk/>
            <pc:sldMk cId="4161531610" sldId="393"/>
            <ac:picMk id="3074" creationId="{6EAA3FC0-00AD-09E3-922E-F9E6E402CA68}"/>
          </ac:picMkLst>
        </pc:picChg>
      </pc:sldChg>
      <pc:sldChg chg="delSp modSp add replId modNotes">
        <pc:chgData name="Vidhi Pandya" userId="S::vidhi@edunetfoundation.org::afc5408a-5f15-4e07-a0b0-8fcc6c67ff5a" providerId="AD" clId="Web-{BCB568C1-3958-0441-0AA3-26F93923D7B4}" dt="2023-07-17T11:29:55.514" v="10"/>
        <pc:sldMkLst>
          <pc:docMk/>
          <pc:sldMk cId="3508615780" sldId="443"/>
        </pc:sldMkLst>
        <pc:spChg chg="del">
          <ac:chgData name="Vidhi Pandya" userId="S::vidhi@edunetfoundation.org::afc5408a-5f15-4e07-a0b0-8fcc6c67ff5a" providerId="AD" clId="Web-{BCB568C1-3958-0441-0AA3-26F93923D7B4}" dt="2023-07-17T11:29:19.169" v="2"/>
          <ac:spMkLst>
            <pc:docMk/>
            <pc:sldMk cId="3508615780" sldId="443"/>
            <ac:spMk id="6" creationId="{79CE3A41-46D4-C18D-3D59-DBB1B61EC13D}"/>
          </ac:spMkLst>
        </pc:spChg>
        <pc:spChg chg="del">
          <ac:chgData name="Vidhi Pandya" userId="S::vidhi@edunetfoundation.org::afc5408a-5f15-4e07-a0b0-8fcc6c67ff5a" providerId="AD" clId="Web-{BCB568C1-3958-0441-0AA3-26F93923D7B4}" dt="2023-07-17T11:29:22.794" v="4"/>
          <ac:spMkLst>
            <pc:docMk/>
            <pc:sldMk cId="3508615780" sldId="443"/>
            <ac:spMk id="8" creationId="{1DFB63FF-54D9-3C3C-D435-546FC6A15945}"/>
          </ac:spMkLst>
        </pc:spChg>
        <pc:spChg chg="mod">
          <ac:chgData name="Vidhi Pandya" userId="S::vidhi@edunetfoundation.org::afc5408a-5f15-4e07-a0b0-8fcc6c67ff5a" providerId="AD" clId="Web-{BCB568C1-3958-0441-0AA3-26F93923D7B4}" dt="2023-07-17T11:29:38.794" v="7" actId="1076"/>
          <ac:spMkLst>
            <pc:docMk/>
            <pc:sldMk cId="3508615780" sldId="443"/>
            <ac:spMk id="10" creationId="{0FF656CF-BF8E-8BAF-4464-BF23B9044F78}"/>
          </ac:spMkLst>
        </pc:spChg>
        <pc:spChg chg="mod">
          <ac:chgData name="Vidhi Pandya" userId="S::vidhi@edunetfoundation.org::afc5408a-5f15-4e07-a0b0-8fcc6c67ff5a" providerId="AD" clId="Web-{BCB568C1-3958-0441-0AA3-26F93923D7B4}" dt="2023-07-17T11:29:46.498" v="8" actId="1076"/>
          <ac:spMkLst>
            <pc:docMk/>
            <pc:sldMk cId="3508615780" sldId="443"/>
            <ac:spMk id="12" creationId="{332DCC2B-E994-9AD0-DD3C-BDF31B81E870}"/>
          </ac:spMkLst>
        </pc:spChg>
        <pc:spChg chg="del">
          <ac:chgData name="Vidhi Pandya" userId="S::vidhi@edunetfoundation.org::afc5408a-5f15-4e07-a0b0-8fcc6c67ff5a" providerId="AD" clId="Web-{BCB568C1-3958-0441-0AA3-26F93923D7B4}" dt="2023-07-17T11:29:33.310" v="6"/>
          <ac:spMkLst>
            <pc:docMk/>
            <pc:sldMk cId="3508615780" sldId="443"/>
            <ac:spMk id="61" creationId="{00000000-0000-0000-0000-000000000000}"/>
          </ac:spMkLst>
        </pc:spChg>
        <pc:picChg chg="del">
          <ac:chgData name="Vidhi Pandya" userId="S::vidhi@edunetfoundation.org::afc5408a-5f15-4e07-a0b0-8fcc6c67ff5a" providerId="AD" clId="Web-{BCB568C1-3958-0441-0AA3-26F93923D7B4}" dt="2023-07-17T11:29:20.794" v="3"/>
          <ac:picMkLst>
            <pc:docMk/>
            <pc:sldMk cId="3508615780" sldId="443"/>
            <ac:picMk id="1028" creationId="{046D3F92-7448-6069-EF5F-5E4844067BE4}"/>
          </ac:picMkLst>
        </pc:picChg>
      </pc:sldChg>
    </pc:docChg>
  </pc:docChgLst>
  <pc:docChgLst>
    <pc:chgData name="Umamaheshwari R" userId="S::uma@edunetfoundation.org::5013a120-0240-46bd-a5d8-a54ab11ae5fe" providerId="AD" clId="Web-{874F4DF5-4481-D0C8-90DE-03E57CE2270D}"/>
    <pc:docChg chg="modSld">
      <pc:chgData name="Umamaheshwari R" userId="S::uma@edunetfoundation.org::5013a120-0240-46bd-a5d8-a54ab11ae5fe" providerId="AD" clId="Web-{874F4DF5-4481-D0C8-90DE-03E57CE2270D}" dt="2023-07-14T04:54:05.198" v="1" actId="1076"/>
      <pc:docMkLst>
        <pc:docMk/>
      </pc:docMkLst>
      <pc:sldChg chg="delSp modSp">
        <pc:chgData name="Umamaheshwari R" userId="S::uma@edunetfoundation.org::5013a120-0240-46bd-a5d8-a54ab11ae5fe" providerId="AD" clId="Web-{874F4DF5-4481-D0C8-90DE-03E57CE2270D}" dt="2023-07-14T04:54:05.198" v="1" actId="1076"/>
        <pc:sldMkLst>
          <pc:docMk/>
          <pc:sldMk cId="3940516929" sldId="399"/>
        </pc:sldMkLst>
        <pc:spChg chg="mod">
          <ac:chgData name="Umamaheshwari R" userId="S::uma@edunetfoundation.org::5013a120-0240-46bd-a5d8-a54ab11ae5fe" providerId="AD" clId="Web-{874F4DF5-4481-D0C8-90DE-03E57CE2270D}" dt="2023-07-14T04:54:05.198" v="1" actId="1076"/>
          <ac:spMkLst>
            <pc:docMk/>
            <pc:sldMk cId="3940516929" sldId="399"/>
            <ac:spMk id="2" creationId="{60733AD8-898A-B2E9-B8E5-42E2F5993857}"/>
          </ac:spMkLst>
        </pc:spChg>
        <pc:picChg chg="del">
          <ac:chgData name="Umamaheshwari R" userId="S::uma@edunetfoundation.org::5013a120-0240-46bd-a5d8-a54ab11ae5fe" providerId="AD" clId="Web-{874F4DF5-4481-D0C8-90DE-03E57CE2270D}" dt="2023-07-14T04:53:56.823" v="0"/>
          <ac:picMkLst>
            <pc:docMk/>
            <pc:sldMk cId="3940516929" sldId="399"/>
            <ac:picMk id="5" creationId="{6E44E90F-25FF-0A63-B1C2-E4513C1D2FC3}"/>
          </ac:picMkLst>
        </pc:picChg>
      </pc:sldChg>
    </pc:docChg>
  </pc:docChgLst>
  <pc:docChgLst>
    <pc:chgData name="Umamaheshwari R" userId="S::uma@edunetfoundation.org::5013a120-0240-46bd-a5d8-a54ab11ae5fe" providerId="AD" clId="Web-{699A80FA-2145-9553-AB1D-030164819602}"/>
    <pc:docChg chg="addSld modSld addMainMaster">
      <pc:chgData name="Umamaheshwari R" userId="S::uma@edunetfoundation.org::5013a120-0240-46bd-a5d8-a54ab11ae5fe" providerId="AD" clId="Web-{699A80FA-2145-9553-AB1D-030164819602}" dt="2023-07-17T09:00:48.644" v="9"/>
      <pc:docMkLst>
        <pc:docMk/>
      </pc:docMkLst>
      <pc:sldChg chg="modNotes">
        <pc:chgData name="Umamaheshwari R" userId="S::uma@edunetfoundation.org::5013a120-0240-46bd-a5d8-a54ab11ae5fe" providerId="AD" clId="Web-{699A80FA-2145-9553-AB1D-030164819602}" dt="2023-07-17T09:00:48.644" v="9"/>
        <pc:sldMkLst>
          <pc:docMk/>
          <pc:sldMk cId="3709190096" sldId="349"/>
        </pc:sldMkLst>
      </pc:sldChg>
      <pc:sldChg chg="modSp add modNotes">
        <pc:chgData name="Umamaheshwari R" userId="S::uma@edunetfoundation.org::5013a120-0240-46bd-a5d8-a54ab11ae5fe" providerId="AD" clId="Web-{699A80FA-2145-9553-AB1D-030164819602}" dt="2023-07-17T09:00:32.019" v="6"/>
        <pc:sldMkLst>
          <pc:docMk/>
          <pc:sldMk cId="2543033835" sldId="442"/>
        </pc:sldMkLst>
        <pc:spChg chg="mod">
          <ac:chgData name="Umamaheshwari R" userId="S::uma@edunetfoundation.org::5013a120-0240-46bd-a5d8-a54ab11ae5fe" providerId="AD" clId="Web-{699A80FA-2145-9553-AB1D-030164819602}" dt="2023-07-17T09:00:14.128" v="2" actId="20577"/>
          <ac:spMkLst>
            <pc:docMk/>
            <pc:sldMk cId="2543033835" sldId="442"/>
            <ac:spMk id="3" creationId="{AE76DA37-EEF4-E854-985B-BBFC06857B90}"/>
          </ac:spMkLst>
        </pc:spChg>
      </pc:sldChg>
      <pc:sldMasterChg chg="add addSldLayout">
        <pc:chgData name="Umamaheshwari R" userId="S::uma@edunetfoundation.org::5013a120-0240-46bd-a5d8-a54ab11ae5fe" providerId="AD" clId="Web-{699A80FA-2145-9553-AB1D-030164819602}" dt="2023-07-17T08:59:54.362" v="0"/>
        <pc:sldMasterMkLst>
          <pc:docMk/>
          <pc:sldMasterMk cId="0" sldId="2147483700"/>
        </pc:sldMasterMkLst>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1"/>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2"/>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3"/>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4"/>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5"/>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6"/>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7"/>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8"/>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09"/>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10"/>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0" sldId="2147483711"/>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536418763" sldId="2147483712"/>
          </pc:sldLayoutMkLst>
        </pc:sldLayoutChg>
        <pc:sldLayoutChg chg="add">
          <pc:chgData name="Umamaheshwari R" userId="S::uma@edunetfoundation.org::5013a120-0240-46bd-a5d8-a54ab11ae5fe" providerId="AD" clId="Web-{699A80FA-2145-9553-AB1D-030164819602}" dt="2023-07-17T08:59:54.362" v="0"/>
          <pc:sldLayoutMkLst>
            <pc:docMk/>
            <pc:sldMasterMk cId="0" sldId="2147483700"/>
            <pc:sldLayoutMk cId="182341371" sldId="2147483713"/>
          </pc:sldLayoutMkLst>
        </pc:sldLayoutChg>
      </pc:sldMasterChg>
    </pc:docChg>
  </pc:docChgLst>
  <pc:docChgLst>
    <pc:chgData name="Umamaheshwari R" userId="S::uma@edunetfoundation.org::5013a120-0240-46bd-a5d8-a54ab11ae5fe" providerId="AD" clId="Web-{5BD16E38-D602-7356-7FA7-CD67BED81C52}"/>
    <pc:docChg chg="modSld">
      <pc:chgData name="Umamaheshwari R" userId="S::uma@edunetfoundation.org::5013a120-0240-46bd-a5d8-a54ab11ae5fe" providerId="AD" clId="Web-{5BD16E38-D602-7356-7FA7-CD67BED81C52}" dt="2023-07-17T04:38:45.531" v="1" actId="1076"/>
      <pc:docMkLst>
        <pc:docMk/>
      </pc:docMkLst>
      <pc:sldChg chg="modSp">
        <pc:chgData name="Umamaheshwari R" userId="S::uma@edunetfoundation.org::5013a120-0240-46bd-a5d8-a54ab11ae5fe" providerId="AD" clId="Web-{5BD16E38-D602-7356-7FA7-CD67BED81C52}" dt="2023-07-17T04:38:45.531" v="1" actId="1076"/>
        <pc:sldMkLst>
          <pc:docMk/>
          <pc:sldMk cId="2864791355" sldId="352"/>
        </pc:sldMkLst>
        <pc:picChg chg="mod">
          <ac:chgData name="Umamaheshwari R" userId="S::uma@edunetfoundation.org::5013a120-0240-46bd-a5d8-a54ab11ae5fe" providerId="AD" clId="Web-{5BD16E38-D602-7356-7FA7-CD67BED81C52}" dt="2023-07-17T04:38:45.531" v="1" actId="1076"/>
          <ac:picMkLst>
            <pc:docMk/>
            <pc:sldMk cId="2864791355" sldId="352"/>
            <ac:picMk id="2052" creationId="{2F33C36B-9360-4335-1F6E-887A13E9F2E3}"/>
          </ac:picMkLst>
        </pc:picChg>
      </pc:sldChg>
    </pc:docChg>
  </pc:docChgLst>
  <pc:docChgLst>
    <pc:chgData name="Guest User" userId="S::urn:spo:anon#38a8ec844e58b7f3ce42ceefeb56f7799f9c0638b64685056e716ed9d00b99d5::" providerId="AD" clId="Web-{D7CAE484-A0C3-F485-143D-7A990F60F1E0}"/>
    <pc:docChg chg="modSld">
      <pc:chgData name="Guest User" userId="S::urn:spo:anon#38a8ec844e58b7f3ce42ceefeb56f7799f9c0638b64685056e716ed9d00b99d5::" providerId="AD" clId="Web-{D7CAE484-A0C3-F485-143D-7A990F60F1E0}" dt="2023-07-17T04:37:25.214" v="149" actId="1076"/>
      <pc:docMkLst>
        <pc:docMk/>
      </pc:docMkLst>
      <pc:sldChg chg="modNotes">
        <pc:chgData name="Guest User" userId="S::urn:spo:anon#38a8ec844e58b7f3ce42ceefeb56f7799f9c0638b64685056e716ed9d00b99d5::" providerId="AD" clId="Web-{D7CAE484-A0C3-F485-143D-7A990F60F1E0}" dt="2023-07-17T04:24:58.760" v="58"/>
        <pc:sldMkLst>
          <pc:docMk/>
          <pc:sldMk cId="290663320" sldId="345"/>
        </pc:sldMkLst>
      </pc:sldChg>
      <pc:sldChg chg="modNotes">
        <pc:chgData name="Guest User" userId="S::urn:spo:anon#38a8ec844e58b7f3ce42ceefeb56f7799f9c0638b64685056e716ed9d00b99d5::" providerId="AD" clId="Web-{D7CAE484-A0C3-F485-143D-7A990F60F1E0}" dt="2023-07-17T04:27:05.094" v="119"/>
        <pc:sldMkLst>
          <pc:docMk/>
          <pc:sldMk cId="2864791355" sldId="352"/>
        </pc:sldMkLst>
      </pc:sldChg>
      <pc:sldChg chg="modSp">
        <pc:chgData name="Guest User" userId="S::urn:spo:anon#38a8ec844e58b7f3ce42ceefeb56f7799f9c0638b64685056e716ed9d00b99d5::" providerId="AD" clId="Web-{D7CAE484-A0C3-F485-143D-7A990F60F1E0}" dt="2023-07-17T04:37:25.214" v="149" actId="1076"/>
        <pc:sldMkLst>
          <pc:docMk/>
          <pc:sldMk cId="58208107" sldId="389"/>
        </pc:sldMkLst>
        <pc:spChg chg="mod">
          <ac:chgData name="Guest User" userId="S::urn:spo:anon#38a8ec844e58b7f3ce42ceefeb56f7799f9c0638b64685056e716ed9d00b99d5::" providerId="AD" clId="Web-{D7CAE484-A0C3-F485-143D-7A990F60F1E0}" dt="2023-07-17T04:37:25.214" v="149" actId="1076"/>
          <ac:spMkLst>
            <pc:docMk/>
            <pc:sldMk cId="58208107" sldId="389"/>
            <ac:spMk id="3" creationId="{AE76DA37-EEF4-E854-985B-BBFC06857B90}"/>
          </ac:spMkLst>
        </pc:spChg>
      </pc:sldChg>
      <pc:sldChg chg="modNotes">
        <pc:chgData name="Guest User" userId="S::urn:spo:anon#38a8ec844e58b7f3ce42ceefeb56f7799f9c0638b64685056e716ed9d00b99d5::" providerId="AD" clId="Web-{D7CAE484-A0C3-F485-143D-7A990F60F1E0}" dt="2023-07-17T04:24:34.666" v="37"/>
        <pc:sldMkLst>
          <pc:docMk/>
          <pc:sldMk cId="4161531610" sldId="393"/>
        </pc:sldMkLst>
      </pc:sldChg>
      <pc:sldChg chg="modNotes">
        <pc:chgData name="Guest User" userId="S::urn:spo:anon#38a8ec844e58b7f3ce42ceefeb56f7799f9c0638b64685056e716ed9d00b99d5::" providerId="AD" clId="Web-{D7CAE484-A0C3-F485-143D-7A990F60F1E0}" dt="2023-07-17T04:28:27.707" v="148"/>
        <pc:sldMkLst>
          <pc:docMk/>
          <pc:sldMk cId="690276353" sldId="395"/>
        </pc:sldMkLst>
      </pc:sldChg>
    </pc:docChg>
  </pc:docChgLst>
  <pc:docChgLst>
    <pc:chgData name="Vikrant Nath Nagar" userId="S::vikrant@edunetfoundation.org::4271d355-f673-482e-abc9-b8b4b8546a7e" providerId="AD" clId="Web-{C79658F5-849D-8B93-C8F1-E41C5BF5D656}"/>
    <pc:docChg chg="modSld">
      <pc:chgData name="Vikrant Nath Nagar" userId="S::vikrant@edunetfoundation.org::4271d355-f673-482e-abc9-b8b4b8546a7e" providerId="AD" clId="Web-{C79658F5-849D-8B93-C8F1-E41C5BF5D656}" dt="2023-09-13T03:49:39.346" v="0" actId="14100"/>
      <pc:docMkLst>
        <pc:docMk/>
      </pc:docMkLst>
      <pc:sldChg chg="modSp">
        <pc:chgData name="Vikrant Nath Nagar" userId="S::vikrant@edunetfoundation.org::4271d355-f673-482e-abc9-b8b4b8546a7e" providerId="AD" clId="Web-{C79658F5-849D-8B93-C8F1-E41C5BF5D656}" dt="2023-09-13T03:49:39.346" v="0" actId="14100"/>
        <pc:sldMkLst>
          <pc:docMk/>
          <pc:sldMk cId="3854564815" sldId="502"/>
        </pc:sldMkLst>
        <pc:spChg chg="mod">
          <ac:chgData name="Vikrant Nath Nagar" userId="S::vikrant@edunetfoundation.org::4271d355-f673-482e-abc9-b8b4b8546a7e" providerId="AD" clId="Web-{C79658F5-849D-8B93-C8F1-E41C5BF5D656}" dt="2023-09-13T03:49:39.346" v="0" actId="14100"/>
          <ac:spMkLst>
            <pc:docMk/>
            <pc:sldMk cId="3854564815" sldId="502"/>
            <ac:spMk id="3" creationId="{AE76DA37-EEF4-E854-985B-BBFC06857B90}"/>
          </ac:spMkLst>
        </pc:spChg>
      </pc:sldChg>
    </pc:docChg>
  </pc:docChgLst>
  <pc:docChgLst>
    <pc:chgData name="Umamaheshwari R" userId="S::uma@edunetfoundation.org::5013a120-0240-46bd-a5d8-a54ab11ae5fe" providerId="AD" clId="Web-{12FC4027-F3C3-5A50-8740-552F4F389692}"/>
    <pc:docChg chg="modSld">
      <pc:chgData name="Umamaheshwari R" userId="S::uma@edunetfoundation.org::5013a120-0240-46bd-a5d8-a54ab11ae5fe" providerId="AD" clId="Web-{12FC4027-F3C3-5A50-8740-552F4F389692}" dt="2023-07-17T04:06:26.294" v="1"/>
      <pc:docMkLst>
        <pc:docMk/>
      </pc:docMkLst>
      <pc:sldChg chg="modNotes">
        <pc:chgData name="Umamaheshwari R" userId="S::uma@edunetfoundation.org::5013a120-0240-46bd-a5d8-a54ab11ae5fe" providerId="AD" clId="Web-{12FC4027-F3C3-5A50-8740-552F4F389692}" dt="2023-07-17T04:06:26.294" v="1"/>
        <pc:sldMkLst>
          <pc:docMk/>
          <pc:sldMk cId="0"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avast.com/c-what-is-an-ip-addres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kaspersky.com/resource-center/threats/secure-iot-devices-on-your-home-network"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www.ibm.com/docs/en/ssw_ibm_i_73/rzaja/rzajaipcomp.htm" TargetMode="External"/><Relationship Id="rId3" Type="http://schemas.openxmlformats.org/officeDocument/2006/relationships/hyperlink" Target="https://www.ibm.com/docs/en/ssw_ibm_i_73/rzaja/rzajaipsec.htm" TargetMode="External"/><Relationship Id="rId7" Type="http://schemas.openxmlformats.org/officeDocument/2006/relationships/hyperlink" Target="https://www.ibm.com/docs/en/ssw_ibm_i_73/rzaja/rzajaudpencap.htm"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ibm.com/docs/en/ssw_ibm_i_73/rzaja/rzajavpnnat.htm" TargetMode="External"/><Relationship Id="rId5" Type="http://schemas.openxmlformats.org/officeDocument/2006/relationships/hyperlink" Target="https://www.ibm.com/docs/en/ssw_ibm_i_73/rzaja/rzajal2tpprotocol.htm" TargetMode="External"/><Relationship Id="rId4" Type="http://schemas.openxmlformats.org/officeDocument/2006/relationships/hyperlink" Target="https://www.ibm.com/docs/en/ssw_ibm_i_73/rzaja/rzajasecassociations.htm" TargetMode="External"/><Relationship Id="rId9" Type="http://schemas.openxmlformats.org/officeDocument/2006/relationships/hyperlink" Target="https://www.ibm.com/docs/en/ssw_ibm_i_73/rzaja/rzajavpnwfilter.htm"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kaspersky.com/resource-center/definitions/brute-force-attack"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geeksforgeeks.org/understanding-http-using-browser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buNone/>
            </a:pPr>
            <a:r>
              <a:rPr lang="en-US" dirty="0"/>
              <a:t>STYLING WITH CSS</a:t>
            </a:r>
          </a:p>
          <a:p>
            <a:pPr marL="158750" indent="0" algn="l">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lnSpc>
                <a:spcPct val="90000"/>
              </a:lnSpc>
              <a:spcBef>
                <a:spcPts val="1000"/>
              </a:spcBef>
            </a:pPr>
            <a:r>
              <a:rPr lang="en-US" b="1" dirty="0">
                <a:cs typeface="Calibri"/>
              </a:rPr>
              <a:t>The solution for all the problem discussed is Microsoft Azure.</a:t>
            </a:r>
            <a:endParaRPr lang="en-US" b="1" dirty="0"/>
          </a:p>
          <a:p>
            <a:pPr marL="228600" indent="-228600">
              <a:lnSpc>
                <a:spcPct val="90000"/>
              </a:lnSpc>
              <a:spcBef>
                <a:spcPts val="1000"/>
              </a:spcBef>
            </a:pPr>
            <a:endParaRPr lang="en-US" dirty="0">
              <a:cs typeface="Calibri"/>
            </a:endParaRPr>
          </a:p>
          <a:p>
            <a:pPr marL="228600" indent="-228600">
              <a:lnSpc>
                <a:spcPct val="90000"/>
              </a:lnSpc>
              <a:spcBef>
                <a:spcPts val="1000"/>
              </a:spcBef>
            </a:pPr>
            <a:r>
              <a:rPr lang="en-US" dirty="0"/>
              <a:t>Microsoft Azure comes to rescue in these scenario and that is why we need such a service provider of Cloud Computing today. But Why?</a:t>
            </a:r>
            <a:endParaRPr lang="en-US" dirty="0">
              <a:cs typeface="Calibri"/>
            </a:endParaRPr>
          </a:p>
          <a:p>
            <a:pPr marL="228600" indent="-228600">
              <a:lnSpc>
                <a:spcPct val="90000"/>
              </a:lnSpc>
              <a:spcBef>
                <a:spcPts val="1000"/>
              </a:spcBef>
            </a:pPr>
            <a:r>
              <a:rPr lang="en-US" dirty="0">
                <a:cs typeface="Calibri"/>
              </a:rPr>
              <a:t>Because with Microsoft Azure you would get some exclusive benefits like:</a:t>
            </a:r>
          </a:p>
          <a:p>
            <a:pPr marL="228600" indent="-228600">
              <a:lnSpc>
                <a:spcPct val="90000"/>
              </a:lnSpc>
              <a:spcBef>
                <a:spcPts val="1000"/>
              </a:spcBef>
            </a:pPr>
            <a:endParaRPr lang="en-US" dirty="0"/>
          </a:p>
          <a:p>
            <a:pPr algn="just">
              <a:buFont typeface="Symbol"/>
              <a:buChar char="•"/>
            </a:pPr>
            <a:r>
              <a:rPr lang="en-IN" b="1" dirty="0"/>
              <a:t>High availability</a:t>
            </a:r>
            <a:r>
              <a:rPr lang="en-IN" dirty="0"/>
              <a:t>: Depending on the service-level agreement (SLA) that you choose, your cloud-based apps can provide a continuous user experience with no apparent downtime, even when things go wrong.</a:t>
            </a:r>
            <a:endParaRPr lang="en-IN" dirty="0">
              <a:cs typeface="Calibri"/>
            </a:endParaRPr>
          </a:p>
          <a:p>
            <a:pPr algn="just">
              <a:buFont typeface="Symbol"/>
              <a:buChar char="•"/>
            </a:pPr>
            <a:r>
              <a:rPr lang="en-IN" b="1" dirty="0"/>
              <a:t>Scalability</a:t>
            </a:r>
            <a:r>
              <a:rPr lang="en-IN" dirty="0"/>
              <a:t>: Apps in the cloud can scale </a:t>
            </a:r>
            <a:r>
              <a:rPr lang="en-IN" i="1" dirty="0"/>
              <a:t>vertically</a:t>
            </a:r>
            <a:r>
              <a:rPr lang="en-IN" dirty="0"/>
              <a:t> and </a:t>
            </a:r>
            <a:r>
              <a:rPr lang="en-IN" i="1" dirty="0"/>
              <a:t>horizontally</a:t>
            </a:r>
            <a:r>
              <a:rPr lang="en-IN" dirty="0"/>
              <a:t>:</a:t>
            </a:r>
            <a:endParaRPr lang="en-US" dirty="0"/>
          </a:p>
          <a:p>
            <a:pPr lvl="2" algn="just">
              <a:buFont typeface="Wingdings"/>
              <a:buChar char="▪"/>
            </a:pPr>
            <a:r>
              <a:rPr lang="en-IN" dirty="0"/>
              <a:t>Scale vertically to increase compute capacity by adding RAM or CPUs to a virtual machine.</a:t>
            </a:r>
            <a:endParaRPr lang="en-US" dirty="0"/>
          </a:p>
          <a:p>
            <a:pPr lvl="2" algn="just">
              <a:buFont typeface="Wingdings"/>
              <a:buChar char="▪"/>
            </a:pPr>
            <a:r>
              <a:rPr lang="en-IN" dirty="0"/>
              <a:t>Scaling horizontally increases compute capacity by adding instances of resources, such as adding VMs to the configuration.</a:t>
            </a:r>
            <a:endParaRPr lang="en-IN" dirty="0">
              <a:cs typeface="Calibri"/>
            </a:endParaRPr>
          </a:p>
          <a:p>
            <a:pPr algn="just">
              <a:buFont typeface="Symbol"/>
              <a:buChar char="•"/>
            </a:pPr>
            <a:r>
              <a:rPr lang="en-IN" b="1" dirty="0"/>
              <a:t>Elasticity</a:t>
            </a:r>
            <a:r>
              <a:rPr lang="en-IN" dirty="0"/>
              <a:t>: You can configure cloud-based apps to take advantage of autoscaling, so your apps always have the resources they need.</a:t>
            </a:r>
            <a:endParaRPr lang="en-IN" dirty="0">
              <a:cs typeface="Calibri"/>
            </a:endParaRPr>
          </a:p>
          <a:p>
            <a:pPr algn="just">
              <a:buFont typeface="Symbol"/>
              <a:buChar char="•"/>
            </a:pPr>
            <a:r>
              <a:rPr lang="en-IN" b="1" dirty="0"/>
              <a:t>Agility</a:t>
            </a:r>
            <a:r>
              <a:rPr lang="en-IN" dirty="0"/>
              <a:t>: Deploy and configure cloud-based resources quickly as your app requirements change.</a:t>
            </a:r>
            <a:endParaRPr lang="en-US" dirty="0"/>
          </a:p>
          <a:p>
            <a:pPr algn="just">
              <a:buFont typeface="Symbol"/>
              <a:buChar char="•"/>
            </a:pPr>
            <a:r>
              <a:rPr lang="en-IN" b="1" dirty="0"/>
              <a:t>Geo-distribution</a:t>
            </a:r>
            <a:r>
              <a:rPr lang="en-IN" dirty="0"/>
              <a:t>: You can deploy apps and data to regional </a:t>
            </a:r>
            <a:r>
              <a:rPr lang="en-IN" dirty="0" err="1"/>
              <a:t>datacenters</a:t>
            </a:r>
            <a:r>
              <a:rPr lang="en-IN" dirty="0"/>
              <a:t> around the globe, thereby ensuring that your customers always have the best performance in their region.</a:t>
            </a:r>
            <a:endParaRPr lang="en-IN" dirty="0">
              <a:cs typeface="Calibri"/>
            </a:endParaRPr>
          </a:p>
          <a:p>
            <a:pPr algn="just">
              <a:buFont typeface="Symbol"/>
              <a:buChar char="•"/>
            </a:pPr>
            <a:r>
              <a:rPr lang="en-IN" b="1" dirty="0"/>
              <a:t>Disaster recovery</a:t>
            </a:r>
            <a:r>
              <a:rPr lang="en-IN" dirty="0"/>
              <a:t>: By taking advantage of cloud-based backup services, data replication, and geo-distribution, you can deploy your apps with the confidence that comes from knowing that your data is safe in the event of disaster.</a:t>
            </a:r>
            <a:endParaRPr lang="en-IN" dirty="0">
              <a:cs typeface="Calibri"/>
            </a:endParaRPr>
          </a:p>
          <a:p>
            <a:pPr marL="171450" indent="-171450" algn="just">
              <a:lnSpc>
                <a:spcPct val="90000"/>
              </a:lnSpc>
              <a:spcBef>
                <a:spcPts val="1000"/>
              </a:spcBef>
              <a:buFont typeface="Arial"/>
              <a:buChar char="•"/>
            </a:pPr>
            <a:endParaRPr lang="en-US" dirty="0">
              <a:cs typeface="Calibri"/>
            </a:endParaRPr>
          </a:p>
          <a:p>
            <a:r>
              <a:rPr lang="en-US" dirty="0">
                <a:cs typeface="Calibri"/>
              </a:rPr>
              <a:t>These points definitely make anyone curious about cloud computing and Microsoft Azure.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10</a:t>
            </a:fld>
            <a:endParaRPr lang="en-IN"/>
          </a:p>
        </p:txBody>
      </p:sp>
    </p:spTree>
    <p:extLst>
      <p:ext uri="{BB962C8B-B14F-4D97-AF65-F5344CB8AC3E}">
        <p14:creationId xmlns:p14="http://schemas.microsoft.com/office/powerpoint/2010/main" val="1806188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t>Cloud Deployment and Service Delivery Models</a:t>
            </a:r>
            <a:endParaRPr lang="en-US" dirty="0"/>
          </a:p>
          <a:p>
            <a:pPr marL="171450" indent="-171450">
              <a:buFont typeface="Arial" panose="020B0604020202020204" pitchFamily="34" charset="0"/>
              <a:buChar char="•"/>
            </a:pPr>
            <a:r>
              <a:rPr lang="en-US" b="0" i="0" dirty="0">
                <a:solidFill>
                  <a:srgbClr val="374151"/>
                </a:solidFill>
                <a:effectLst/>
                <a:latin typeface="Söhne"/>
              </a:rPr>
              <a:t>In the realm of cloud computing, deployment and service delivery models play a crucial role in shaping how businesses leverage cloud resources. There are primarily three deployment models: Public Cloud, Private Cloud, and Hybrid Cloud. Each model offers distinct advantages and considerations based on an organization's requirements. </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11</a:t>
            </a:fld>
            <a:endParaRPr lang="en-IN"/>
          </a:p>
        </p:txBody>
      </p:sp>
    </p:spTree>
    <p:extLst>
      <p:ext uri="{BB962C8B-B14F-4D97-AF65-F5344CB8AC3E}">
        <p14:creationId xmlns:p14="http://schemas.microsoft.com/office/powerpoint/2010/main" val="176618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On the other hand, service delivery models define the type of services provided by the cloud, categorized into three main models: Infrastructure as a Service (IaaS), Platform as a Service (PaaS), and Software as a Service (SaaS). These models cater to different levels of control and responsibility, allowing businesses to select the most suitable approach for their operations. In this presentation, we'll delve into the specifics of each deployment and service delivery model, highlighting their benefits, use cases, and potential challenges. This understanding is essential for making informed decisions when adopting cloud solutions.</a:t>
            </a:r>
          </a:p>
          <a:p>
            <a:endParaRPr lang="en-US" dirty="0">
              <a:cs typeface="Calibri"/>
            </a:endParaRPr>
          </a:p>
          <a:p>
            <a:r>
              <a:rPr lang="en-US" dirty="0">
                <a:cs typeface="Calibri"/>
              </a:rPr>
              <a:t>Lets look into each one of them more closely. </a:t>
            </a:r>
          </a:p>
        </p:txBody>
      </p:sp>
      <p:sp>
        <p:nvSpPr>
          <p:cNvPr id="4" name="Slide Number Placeholder 3"/>
          <p:cNvSpPr>
            <a:spLocks noGrp="1"/>
          </p:cNvSpPr>
          <p:nvPr>
            <p:ph type="sldNum" sz="quarter" idx="5"/>
          </p:nvPr>
        </p:nvSpPr>
        <p:spPr/>
        <p:txBody>
          <a:bodyPr/>
          <a:lstStyle/>
          <a:p>
            <a:fld id="{6BCFD815-5454-45B9-93C9-36076FE77B9B}" type="slidenum">
              <a:rPr lang="en-IN" smtClean="0"/>
              <a:t>12</a:t>
            </a:fld>
            <a:endParaRPr lang="en-IN"/>
          </a:p>
        </p:txBody>
      </p:sp>
    </p:spTree>
    <p:extLst>
      <p:ext uri="{BB962C8B-B14F-4D97-AF65-F5344CB8AC3E}">
        <p14:creationId xmlns:p14="http://schemas.microsoft.com/office/powerpoint/2010/main" val="7493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concept of a private cloud represents a cloud computing environment dedicated to a single organization. Unlike public clouds, private clouds are not shared with other companies, offering enhanced control, security, and customization. They can be hosted on-premises or by third-party providers, catering to organizations with stringent data privacy and compliance requirements. Private clouds enable businesses to maintain complete control over their infrastructure, resources, and networking. This level of control comes with the ability to fine-tune performance, security protocols, and resource allocation. While private clouds offer unparalleled security benefits, they also demand higher upfront costs for infrastructure setup and maintenance. During this discussion, we will delve deeper into the advantages, challenges, and considerations associated with private cloud adoption, helping you determine if this model aligns with your organization's strategic goals.</a:t>
            </a:r>
            <a:endParaRPr lang="en-US" dirty="0"/>
          </a:p>
        </p:txBody>
      </p:sp>
      <p:sp>
        <p:nvSpPr>
          <p:cNvPr id="4" name="Slide Number Placeholder 3"/>
          <p:cNvSpPr>
            <a:spLocks noGrp="1"/>
          </p:cNvSpPr>
          <p:nvPr>
            <p:ph type="sldNum" sz="quarter" idx="5"/>
          </p:nvPr>
        </p:nvSpPr>
        <p:spPr/>
        <p:txBody>
          <a:bodyPr/>
          <a:lstStyle/>
          <a:p>
            <a:fld id="{6BCFD815-5454-45B9-93C9-36076FE77B9B}" type="slidenum">
              <a:rPr lang="en-IN" smtClean="0"/>
              <a:t>13</a:t>
            </a:fld>
            <a:endParaRPr lang="en-IN"/>
          </a:p>
        </p:txBody>
      </p:sp>
    </p:spTree>
    <p:extLst>
      <p:ext uri="{BB962C8B-B14F-4D97-AF65-F5344CB8AC3E}">
        <p14:creationId xmlns:p14="http://schemas.microsoft.com/office/powerpoint/2010/main" val="304222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panose="020F0502020204030204"/>
              </a:rPr>
              <a:t>When you talk about community cloud they are specific to a community.</a:t>
            </a:r>
          </a:p>
          <a:p>
            <a:endParaRPr lang="en-US">
              <a:cs typeface="Calibri" panose="020F0502020204030204"/>
            </a:endParaRPr>
          </a:p>
          <a:p>
            <a:pPr marL="171450" indent="-171450">
              <a:lnSpc>
                <a:spcPct val="150000"/>
              </a:lnSpc>
              <a:spcBef>
                <a:spcPts val="1000"/>
              </a:spcBef>
              <a:buFont typeface="Arial"/>
              <a:buChar char="•"/>
            </a:pPr>
            <a:r>
              <a:rPr lang="en-US">
                <a:cs typeface="Calibri" panose="020F0502020204030204"/>
              </a:rPr>
              <a:t>they are also </a:t>
            </a:r>
            <a:r>
              <a:rPr lang="en-US"/>
              <a:t>similar to a private club cloud. As in private club, a member can only come in or if  anyone wants to be a member of that club he needs to fulfill certain formalities. </a:t>
            </a:r>
          </a:p>
          <a:p>
            <a:pPr marL="171450" indent="-171450">
              <a:lnSpc>
                <a:spcPct val="150000"/>
              </a:lnSpc>
              <a:spcBef>
                <a:spcPts val="1000"/>
              </a:spcBef>
              <a:buFont typeface="Arial"/>
              <a:buChar char="•"/>
            </a:pPr>
            <a:r>
              <a:rPr lang="en-US"/>
              <a:t>Similarly community cloud was more common to universities and research groups. </a:t>
            </a:r>
          </a:p>
          <a:p>
            <a:pPr marL="171450" indent="-171450">
              <a:lnSpc>
                <a:spcPct val="150000"/>
              </a:lnSpc>
              <a:spcBef>
                <a:spcPts val="1000"/>
              </a:spcBef>
              <a:buFont typeface="Arial"/>
              <a:buChar char="•"/>
            </a:pPr>
            <a:r>
              <a:rPr lang="en-US"/>
              <a:t>This type of cloud deployment model was used when cloud was much of a hobby activity.  cloud enthusiasts band together and usually form a community cloud.</a:t>
            </a:r>
            <a:endParaRPr lang="en-US">
              <a:cs typeface="Calibri" panose="020F0502020204030204"/>
            </a:endParaRPr>
          </a:p>
          <a:p>
            <a:pPr marL="171450" indent="-171450">
              <a:lnSpc>
                <a:spcPct val="150000"/>
              </a:lnSpc>
              <a:spcBef>
                <a:spcPts val="1000"/>
              </a:spcBef>
              <a:buFont typeface="Arial"/>
              <a:buChar char="•"/>
            </a:pPr>
            <a:r>
              <a:rPr lang="en-US"/>
              <a:t>This was common a decade ago. Not a go to concept, today.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14</a:t>
            </a:fld>
            <a:endParaRPr lang="en-IN"/>
          </a:p>
        </p:txBody>
      </p:sp>
    </p:spTree>
    <p:extLst>
      <p:ext uri="{BB962C8B-B14F-4D97-AF65-F5344CB8AC3E}">
        <p14:creationId xmlns:p14="http://schemas.microsoft.com/office/powerpoint/2010/main" val="23194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1000"/>
              </a:spcBef>
              <a:buNone/>
            </a:pPr>
            <a:r>
              <a:rPr lang="en-US" b="1" dirty="0"/>
              <a:t>Public cloud</a:t>
            </a:r>
            <a:endParaRPr lang="en-US" dirty="0"/>
          </a:p>
          <a:p>
            <a:pPr marL="171450" indent="-171450">
              <a:lnSpc>
                <a:spcPct val="150000"/>
              </a:lnSpc>
              <a:spcBef>
                <a:spcPts val="1000"/>
              </a:spcBef>
              <a:buFont typeface="Arial" panose="020B0604020202020204" pitchFamily="34" charset="0"/>
              <a:buChar char="•"/>
            </a:pPr>
            <a:r>
              <a:rPr lang="en-US" dirty="0"/>
              <a:t>The common model that we all know. If you are using Internet or any known cloud services and you have not subscribed to it then most probably you are using public cloud.</a:t>
            </a:r>
            <a:endParaRPr lang="en-US" dirty="0">
              <a:cs typeface="Calibri"/>
            </a:endParaRPr>
          </a:p>
          <a:p>
            <a:pPr marL="171450" indent="-171450">
              <a:lnSpc>
                <a:spcPct val="150000"/>
              </a:lnSpc>
              <a:spcBef>
                <a:spcPts val="1000"/>
              </a:spcBef>
              <a:buFont typeface="Arial" panose="020B0604020202020204" pitchFamily="34" charset="0"/>
              <a:buChar char="•"/>
            </a:pPr>
            <a:r>
              <a:rPr lang="en-US" dirty="0"/>
              <a:t>Every online user is using at least a few services deployed on public cloud. Virtually all cloud computing today is deployed according to this model. since this is the cheaper one</a:t>
            </a:r>
            <a:endParaRPr lang="en-US" dirty="0">
              <a:cs typeface="Calibri"/>
            </a:endParaRPr>
          </a:p>
          <a:p>
            <a:pPr marL="171450" indent="-171450">
              <a:lnSpc>
                <a:spcPct val="150000"/>
              </a:lnSpc>
              <a:spcBef>
                <a:spcPts val="1000"/>
              </a:spcBef>
              <a:buFont typeface="Arial" panose="020B0604020202020204" pitchFamily="34" charset="0"/>
              <a:buChar char="•"/>
            </a:pPr>
            <a:r>
              <a:rPr lang="en-US" dirty="0"/>
              <a:t>Accessible through the public Internet. One can easily log into the services either with their credentials or even without credentials, if the service supports.</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15</a:t>
            </a:fld>
            <a:endParaRPr lang="en-IN"/>
          </a:p>
        </p:txBody>
      </p:sp>
    </p:spTree>
    <p:extLst>
      <p:ext uri="{BB962C8B-B14F-4D97-AF65-F5344CB8AC3E}">
        <p14:creationId xmlns:p14="http://schemas.microsoft.com/office/powerpoint/2010/main" val="67151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1000"/>
              </a:spcBef>
              <a:buFont typeface="Arial" panose="020B0604020202020204" pitchFamily="34" charset="0"/>
              <a:buNone/>
            </a:pPr>
            <a:r>
              <a:rPr lang="en-US" b="1" dirty="0"/>
              <a:t>Hybrid cloud</a:t>
            </a:r>
          </a:p>
          <a:p>
            <a:pPr marL="0" indent="0">
              <a:lnSpc>
                <a:spcPct val="90000"/>
              </a:lnSpc>
              <a:spcBef>
                <a:spcPts val="1000"/>
              </a:spcBef>
              <a:buFont typeface="Arial" panose="020B0604020202020204" pitchFamily="34" charset="0"/>
              <a:buNone/>
            </a:pPr>
            <a:endParaRPr lang="en-US" dirty="0"/>
          </a:p>
          <a:p>
            <a:pPr marL="0" indent="0">
              <a:buNone/>
            </a:pPr>
            <a:r>
              <a:rPr lang="en-US" dirty="0"/>
              <a:t>The hybrid cloud combines and unifies public cloud, private and on-premises infrastructure to create  a single, flexible and cost optimal IT infrastructure.</a:t>
            </a:r>
            <a:endParaRPr lang="en-US" dirty="0">
              <a:ea typeface="Calibri"/>
              <a:cs typeface="Calibri"/>
            </a:endParaRPr>
          </a:p>
          <a:p>
            <a:pPr marL="0" indent="0">
              <a:lnSpc>
                <a:spcPct val="90000"/>
              </a:lnSpc>
              <a:spcBef>
                <a:spcPts val="1000"/>
              </a:spcBef>
              <a:buNone/>
            </a:pPr>
            <a:r>
              <a:rPr lang="en-US" dirty="0"/>
              <a:t>Let's say for your deployment model you need some services of private cloud and some services of public cloud. What would you do? Obviously, so you would merge the two cloud components together.</a:t>
            </a:r>
          </a:p>
          <a:p>
            <a:pPr marL="0" indent="0">
              <a:lnSpc>
                <a:spcPct val="90000"/>
              </a:lnSpc>
              <a:spcBef>
                <a:spcPts val="1000"/>
              </a:spcBef>
              <a:buNone/>
            </a:pPr>
            <a:r>
              <a:rPr lang="en-US" dirty="0"/>
              <a:t>And this deployment model would be called as hybrid cloud.</a:t>
            </a:r>
            <a:endParaRPr lang="en-US" dirty="0">
              <a:cs typeface="Calibri" panose="020F0502020204030204"/>
            </a:endParaRPr>
          </a:p>
          <a:p>
            <a:pPr marL="0" indent="0">
              <a:lnSpc>
                <a:spcPct val="90000"/>
              </a:lnSpc>
              <a:spcBef>
                <a:spcPts val="1000"/>
              </a:spcBef>
              <a:buNone/>
            </a:pPr>
            <a:r>
              <a:rPr lang="en-US" dirty="0"/>
              <a:t>Initially, this was not a very relevant as per the NIST formulation but today we see a lot of companies, organization mapping together to form a hybrid cloud of their requirements.</a:t>
            </a:r>
            <a:endParaRPr lang="en-US" dirty="0">
              <a:cs typeface="Calibri"/>
            </a:endParaRPr>
          </a:p>
          <a:p>
            <a:pPr marL="0" indent="0">
              <a:buNone/>
            </a:pPr>
            <a:r>
              <a:rPr lang="en-US" dirty="0"/>
              <a:t>With hybrid cloud business objective can be achieved more effectively and efficiently than public or private cloud.</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16</a:t>
            </a:fld>
            <a:endParaRPr lang="en-IN"/>
          </a:p>
        </p:txBody>
      </p:sp>
    </p:spTree>
    <p:extLst>
      <p:ext uri="{BB962C8B-B14F-4D97-AF65-F5344CB8AC3E}">
        <p14:creationId xmlns:p14="http://schemas.microsoft.com/office/powerpoint/2010/main" val="2051296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The services of cloud model can be deployed in three forms or as we call them as three service models they are</a:t>
            </a:r>
          </a:p>
          <a:p>
            <a:endParaRPr lang="en-US" dirty="0">
              <a:cs typeface="Calibri"/>
            </a:endParaRPr>
          </a:p>
          <a:p>
            <a:pPr marL="171450" indent="-171450">
              <a:lnSpc>
                <a:spcPct val="150000"/>
              </a:lnSpc>
              <a:spcBef>
                <a:spcPts val="1000"/>
              </a:spcBef>
              <a:buFont typeface="Arial"/>
              <a:buChar char="•"/>
            </a:pPr>
            <a:r>
              <a:rPr lang="en-US" dirty="0"/>
              <a:t>Infrastructure as a Service (IaaS)</a:t>
            </a:r>
            <a:endParaRPr lang="en-US" dirty="0">
              <a:cs typeface="Calibri"/>
            </a:endParaRPr>
          </a:p>
          <a:p>
            <a:pPr marL="171450" indent="-171450">
              <a:lnSpc>
                <a:spcPct val="150000"/>
              </a:lnSpc>
              <a:spcBef>
                <a:spcPts val="1000"/>
              </a:spcBef>
              <a:buFont typeface="Arial"/>
              <a:buChar char="•"/>
            </a:pPr>
            <a:r>
              <a:rPr lang="en-US" dirty="0"/>
              <a:t>Platform as a Service(PaaS)</a:t>
            </a:r>
            <a:endParaRPr lang="en-US" dirty="0">
              <a:cs typeface="Calibri"/>
            </a:endParaRPr>
          </a:p>
          <a:p>
            <a:pPr marL="171450" indent="-171450">
              <a:lnSpc>
                <a:spcPct val="150000"/>
              </a:lnSpc>
              <a:spcBef>
                <a:spcPts val="1000"/>
              </a:spcBef>
              <a:buFont typeface="Arial"/>
              <a:buChar char="•"/>
            </a:pPr>
            <a:r>
              <a:rPr lang="en-US" dirty="0"/>
              <a:t>Software as a Service (SaaS)</a:t>
            </a:r>
            <a:endParaRPr lang="en-US" dirty="0">
              <a:cs typeface="Calibri"/>
            </a:endParaRPr>
          </a:p>
          <a:p>
            <a:pPr marL="171450" indent="-171450">
              <a:lnSpc>
                <a:spcPct val="150000"/>
              </a:lnSpc>
              <a:spcBef>
                <a:spcPts val="1000"/>
              </a:spcBef>
              <a:buFont typeface="Arial"/>
              <a:buChar char="•"/>
            </a:pPr>
            <a:endParaRPr lang="en-US" dirty="0">
              <a:cs typeface="Calibri"/>
            </a:endParaRPr>
          </a:p>
          <a:p>
            <a:pPr>
              <a:lnSpc>
                <a:spcPct val="150000"/>
              </a:lnSpc>
              <a:spcBef>
                <a:spcPts val="1000"/>
              </a:spcBef>
            </a:pPr>
            <a:r>
              <a:rPr lang="en-US" dirty="0">
                <a:cs typeface="Calibri"/>
              </a:rPr>
              <a:t>This is to remember that the cases would be different in today's world.</a:t>
            </a:r>
          </a:p>
          <a:p>
            <a:pPr>
              <a:lnSpc>
                <a:spcPct val="150000"/>
              </a:lnSpc>
              <a:spcBef>
                <a:spcPts val="1000"/>
              </a:spcBef>
            </a:pPr>
            <a:r>
              <a:rPr lang="en-US" dirty="0">
                <a:cs typeface="Calibri"/>
              </a:rPr>
              <a:t>The boundaries which separated them are blurring down and people do have service models which can be a combination of one or more service models.</a:t>
            </a:r>
          </a:p>
          <a:p>
            <a:pPr>
              <a:lnSpc>
                <a:spcPct val="150000"/>
              </a:lnSpc>
              <a:spcBef>
                <a:spcPts val="1000"/>
              </a:spcBef>
            </a:pPr>
            <a:r>
              <a:rPr lang="en-US" dirty="0">
                <a:cs typeface="Calibri"/>
              </a:rPr>
              <a:t>Let's look into each one of them in detail.</a:t>
            </a: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17</a:t>
            </a:fld>
            <a:endParaRPr lang="en-IN"/>
          </a:p>
        </p:txBody>
      </p:sp>
    </p:spTree>
    <p:extLst>
      <p:ext uri="{BB962C8B-B14F-4D97-AF65-F5344CB8AC3E}">
        <p14:creationId xmlns:p14="http://schemas.microsoft.com/office/powerpoint/2010/main" val="1362828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1000"/>
              </a:spcBef>
              <a:buNone/>
            </a:pPr>
            <a:r>
              <a:rPr lang="en-US" dirty="0">
                <a:cs typeface="Calibri"/>
              </a:rPr>
              <a:t>The first one is the </a:t>
            </a:r>
            <a:r>
              <a:rPr lang="en-US" b="1" dirty="0"/>
              <a:t>Infrastructure as a Service (IaaS)</a:t>
            </a:r>
            <a:endParaRPr lang="en-US" dirty="0"/>
          </a:p>
          <a:p>
            <a:pPr marL="171450" indent="-171450">
              <a:lnSpc>
                <a:spcPct val="150000"/>
              </a:lnSpc>
              <a:spcBef>
                <a:spcPts val="1000"/>
              </a:spcBef>
              <a:buFont typeface="Arial"/>
              <a:buChar char="•"/>
            </a:pPr>
            <a:r>
              <a:rPr lang="en-US" dirty="0"/>
              <a:t>The most basic form of cloud services you can also see this as the ground layer.</a:t>
            </a:r>
            <a:endParaRPr lang="en-US" dirty="0">
              <a:cs typeface="Calibri"/>
            </a:endParaRPr>
          </a:p>
          <a:p>
            <a:pPr marL="171450" indent="-171450">
              <a:lnSpc>
                <a:spcPct val="150000"/>
              </a:lnSpc>
              <a:spcBef>
                <a:spcPts val="1000"/>
              </a:spcBef>
              <a:buFont typeface="Arial"/>
              <a:buChar char="•"/>
            </a:pPr>
            <a:r>
              <a:rPr lang="en-US" dirty="0"/>
              <a:t>Basic computing resources are provided such as different type of hardware and system software.</a:t>
            </a:r>
            <a:endParaRPr lang="en-US" dirty="0">
              <a:cs typeface="Calibri"/>
            </a:endParaRPr>
          </a:p>
          <a:p>
            <a:pPr marL="171450" indent="-171450">
              <a:lnSpc>
                <a:spcPct val="150000"/>
              </a:lnSpc>
              <a:spcBef>
                <a:spcPts val="1000"/>
              </a:spcBef>
              <a:buFont typeface="Arial"/>
              <a:buChar char="•"/>
            </a:pPr>
            <a:r>
              <a:rPr lang="en-US" dirty="0"/>
              <a:t>Based on the individual requirements, The consumer installs and manages the needed software.</a:t>
            </a:r>
            <a:endParaRPr lang="en-US" dirty="0">
              <a:cs typeface="Calibri"/>
            </a:endParaRPr>
          </a:p>
          <a:p>
            <a:pPr marL="171450" indent="-171450">
              <a:lnSpc>
                <a:spcPct val="150000"/>
              </a:lnSpc>
              <a:spcBef>
                <a:spcPts val="1000"/>
              </a:spcBef>
              <a:buFont typeface="Arial"/>
              <a:buChar char="•"/>
            </a:pPr>
            <a:r>
              <a:rPr lang="en-US" dirty="0"/>
              <a:t>High Control but high engagement. This means the user has higher control over the virtualized machine but the end user also has to manage different services and software.</a:t>
            </a:r>
            <a:endParaRPr lang="en-US"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18</a:t>
            </a:fld>
            <a:endParaRPr lang="en-IN"/>
          </a:p>
        </p:txBody>
      </p:sp>
    </p:spTree>
    <p:extLst>
      <p:ext uri="{BB962C8B-B14F-4D97-AF65-F5344CB8AC3E}">
        <p14:creationId xmlns:p14="http://schemas.microsoft.com/office/powerpoint/2010/main" val="3649190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spcBef>
                <a:spcPts val="1000"/>
              </a:spcBef>
            </a:pPr>
            <a:r>
              <a:rPr lang="en-US" b="1" dirty="0"/>
              <a:t>The second is the Platform as a Service(PaaS)</a:t>
            </a:r>
            <a:endParaRPr lang="en-US" dirty="0"/>
          </a:p>
          <a:p>
            <a:pPr marL="285750" indent="-285750">
              <a:lnSpc>
                <a:spcPct val="150000"/>
              </a:lnSpc>
              <a:spcBef>
                <a:spcPts val="1000"/>
              </a:spcBef>
              <a:buFont typeface="Arial"/>
              <a:buChar char="•"/>
            </a:pPr>
            <a:r>
              <a:rPr lang="en-US" dirty="0"/>
              <a:t>This model can be used to develop applications by the consumer, which in most of the cases, are the programmers and developers of the industry.</a:t>
            </a:r>
            <a:endParaRPr lang="en-US" dirty="0">
              <a:cs typeface="Calibri"/>
            </a:endParaRPr>
          </a:p>
          <a:p>
            <a:pPr marL="285750" indent="-285750">
              <a:lnSpc>
                <a:spcPct val="150000"/>
              </a:lnSpc>
              <a:spcBef>
                <a:spcPts val="1000"/>
              </a:spcBef>
              <a:buFont typeface="Arial"/>
              <a:buChar char="•"/>
            </a:pPr>
            <a:r>
              <a:rPr lang="en-US" dirty="0"/>
              <a:t>Allows to write code and configure the service. Here one can choose the development environment.</a:t>
            </a:r>
            <a:endParaRPr lang="en-US" dirty="0">
              <a:cs typeface="Calibri" panose="020F0502020204030204"/>
            </a:endParaRPr>
          </a:p>
          <a:p>
            <a:pPr marL="285750" indent="-285750">
              <a:lnSpc>
                <a:spcPct val="150000"/>
              </a:lnSpc>
              <a:spcBef>
                <a:spcPts val="1000"/>
              </a:spcBef>
              <a:buFont typeface="Arial"/>
              <a:buChar char="•"/>
            </a:pPr>
            <a:r>
              <a:rPr lang="en-US" dirty="0"/>
              <a:t>Vendor or the service provider manages the underlying infrastructure. Remember the underlying infrastructure is not visible to the user in case of platform as a service.</a:t>
            </a:r>
            <a:endParaRPr lang="en-US" dirty="0">
              <a:cs typeface="Calibri"/>
            </a:endParaRPr>
          </a:p>
          <a:p>
            <a:pPr>
              <a:lnSpc>
                <a:spcPct val="90000"/>
              </a:lnSpc>
              <a:spcBef>
                <a:spcPts val="1000"/>
              </a:spcBef>
            </a:pPr>
            <a:endParaRPr lang="en-US" dirty="0"/>
          </a:p>
          <a:p>
            <a:endParaRPr lang="en-US"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19</a:t>
            </a:fld>
            <a:endParaRPr lang="en-IN"/>
          </a:p>
        </p:txBody>
      </p:sp>
    </p:spTree>
    <p:extLst>
      <p:ext uri="{BB962C8B-B14F-4D97-AF65-F5344CB8AC3E}">
        <p14:creationId xmlns:p14="http://schemas.microsoft.com/office/powerpoint/2010/main" val="231267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spcBef>
                <a:spcPts val="1000"/>
              </a:spcBef>
            </a:pPr>
            <a:r>
              <a:rPr lang="en-US" b="1" dirty="0"/>
              <a:t>The third one is Software as a Service (SaaS)</a:t>
            </a:r>
            <a:endParaRPr lang="en-US" dirty="0"/>
          </a:p>
          <a:p>
            <a:pPr marL="285750" indent="-285750">
              <a:lnSpc>
                <a:spcPct val="150000"/>
              </a:lnSpc>
              <a:spcBef>
                <a:spcPts val="1000"/>
              </a:spcBef>
              <a:buFont typeface="Arial"/>
              <a:buChar char="•"/>
            </a:pPr>
            <a:r>
              <a:rPr lang="en-US" dirty="0"/>
              <a:t>Everything is managed by the vendor or the service provider</a:t>
            </a:r>
            <a:endParaRPr lang="en-US" dirty="0">
              <a:cs typeface="Calibri"/>
            </a:endParaRPr>
          </a:p>
          <a:p>
            <a:pPr marL="285750" indent="-285750">
              <a:lnSpc>
                <a:spcPct val="150000"/>
              </a:lnSpc>
              <a:spcBef>
                <a:spcPts val="1000"/>
              </a:spcBef>
              <a:buFont typeface="Arial"/>
              <a:buChar char="•"/>
            </a:pPr>
            <a:r>
              <a:rPr lang="en-US" dirty="0"/>
              <a:t>You only configure and use it through a web browser. As we do with the websites.</a:t>
            </a:r>
            <a:endParaRPr lang="en-US" dirty="0">
              <a:cs typeface="Calibri" panose="020F0502020204030204"/>
            </a:endParaRPr>
          </a:p>
          <a:p>
            <a:pPr marL="285750" indent="-285750">
              <a:lnSpc>
                <a:spcPct val="150000"/>
              </a:lnSpc>
              <a:spcBef>
                <a:spcPts val="1000"/>
              </a:spcBef>
              <a:buFont typeface="Arial"/>
              <a:buChar char="•"/>
            </a:pPr>
            <a:r>
              <a:rPr lang="en-US" dirty="0"/>
              <a:t>Common examples are Google’s services like Docs, Calendar, and Sheets or Microsoft’s Office 365.</a:t>
            </a:r>
          </a:p>
          <a:p>
            <a:pPr marL="285750" indent="-285750">
              <a:lnSpc>
                <a:spcPct val="90000"/>
              </a:lnSpc>
              <a:spcBef>
                <a:spcPts val="1000"/>
              </a:spcBef>
              <a:buFont typeface="Arial"/>
              <a:buChar char="•"/>
            </a:pPr>
            <a:endParaRPr lang="en-US" dirty="0"/>
          </a:p>
          <a:p>
            <a:pPr>
              <a:lnSpc>
                <a:spcPct val="90000"/>
              </a:lnSpc>
              <a:spcBef>
                <a:spcPts val="1000"/>
              </a:spcBef>
            </a:pPr>
            <a:r>
              <a:rPr lang="en-US" dirty="0"/>
              <a:t>These provide the user with only limited options to configure the software.</a:t>
            </a:r>
          </a:p>
          <a:p>
            <a:endParaRPr lang="en-US"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20</a:t>
            </a:fld>
            <a:endParaRPr lang="en-IN"/>
          </a:p>
        </p:txBody>
      </p:sp>
    </p:spTree>
    <p:extLst>
      <p:ext uri="{BB962C8B-B14F-4D97-AF65-F5344CB8AC3E}">
        <p14:creationId xmlns:p14="http://schemas.microsoft.com/office/powerpoint/2010/main" val="3647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t>Fundamentals of Networking </a:t>
            </a:r>
            <a:endParaRPr lang="en-US" dirty="0"/>
          </a:p>
          <a:p>
            <a:endParaRPr lang="en-US" b="1"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21</a:t>
            </a:fld>
            <a:endParaRPr lang="en-IN"/>
          </a:p>
        </p:txBody>
      </p:sp>
    </p:spTree>
    <p:extLst>
      <p:ext uri="{BB962C8B-B14F-4D97-AF65-F5344CB8AC3E}">
        <p14:creationId xmlns:p14="http://schemas.microsoft.com/office/powerpoint/2010/main" val="331450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
                <a:srgbClr val="000000"/>
              </a:buClr>
              <a:buSzPts val="1100"/>
              <a:buFont typeface="Arial" panose="020B0604020202020204" pitchFamily="34" charset="0"/>
              <a:buNone/>
              <a:tabLst/>
              <a:defRPr/>
            </a:pPr>
            <a:r>
              <a:rPr lang="en-US" dirty="0"/>
              <a:t>When you connect two or more than two computing devices together, they become connected by a network. This connection may be wired or wireless. The wired medium may be an ethernet cable or fiber connection. Similarly, wireless medium may be Wi-Fi, Bluetooth or any other radio wave based. The connection, maintenance and administration of this network is called Networking.</a:t>
            </a: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22</a:t>
            </a:fld>
            <a:endParaRPr lang="en-IN"/>
          </a:p>
        </p:txBody>
      </p:sp>
    </p:spTree>
    <p:extLst>
      <p:ext uri="{BB962C8B-B14F-4D97-AF65-F5344CB8AC3E}">
        <p14:creationId xmlns:p14="http://schemas.microsoft.com/office/powerpoint/2010/main" val="156552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Types of Networks</a:t>
            </a:r>
            <a:endParaRPr lang="en-US" dirty="0"/>
          </a:p>
          <a:p>
            <a:pPr marL="158750" indent="0">
              <a:buNone/>
            </a:pPr>
            <a:r>
              <a:rPr lang="en-US" dirty="0"/>
              <a:t>There are various types of networks. This is based on coverage. The types are as follows:</a:t>
            </a:r>
            <a:endParaRPr lang="en-US" dirty="0">
              <a:cs typeface="Calibri"/>
            </a:endParaRPr>
          </a:p>
          <a:p>
            <a:pPr marL="171450" indent="-171450" algn="just">
              <a:buFont typeface="Arial"/>
              <a:buChar char="•"/>
            </a:pPr>
            <a:r>
              <a:rPr lang="en-US" dirty="0"/>
              <a:t>LAN </a:t>
            </a:r>
            <a:r>
              <a:rPr lang="en-US" i="1" dirty="0"/>
              <a:t>aka </a:t>
            </a:r>
            <a:r>
              <a:rPr lang="en-US" dirty="0"/>
              <a:t>Local Area Network. This is the smallest form of Network. Usually, two or more devices may be connected via ethernet cable or wireless network device such as hub or switch. In our labs, homes, colleges the network that we have is of LAN type. The radius of such a network is generally not more than 2KM. </a:t>
            </a:r>
            <a:endParaRPr lang="en-US" dirty="0">
              <a:cs typeface="Calibri" panose="020F0502020204030204"/>
            </a:endParaRPr>
          </a:p>
          <a:p>
            <a:pPr marL="171450" indent="-171450">
              <a:buFont typeface="Arial"/>
              <a:buChar char="•"/>
            </a:pPr>
            <a:r>
              <a:rPr lang="en-US" dirty="0"/>
              <a:t>MAN, </a:t>
            </a:r>
            <a:r>
              <a:rPr lang="en-US" i="1" dirty="0"/>
              <a:t>aka </a:t>
            </a:r>
            <a:r>
              <a:rPr lang="en-US" dirty="0"/>
              <a:t>Metropolitan Area Network. This type of network is larger than LAN. This may spread in a larger area such as a metropolitan city or in our case a colony. This is more of an abstract concept because when it was designed it was meant to support a city. However, nowadays instead of opting for a MAN we usually go for a more commonly used type of network that we called as the Internet. The Internet is also an example of WAN.</a:t>
            </a:r>
            <a:endParaRPr lang="en-US" dirty="0">
              <a:cs typeface="Calibri"/>
            </a:endParaRPr>
          </a:p>
          <a:p>
            <a:pPr marL="171450" indent="-171450">
              <a:buFont typeface="Arial"/>
              <a:buChar char="•"/>
            </a:pPr>
            <a:r>
              <a:rPr lang="en-US" dirty="0"/>
              <a:t>WAN, </a:t>
            </a:r>
            <a:r>
              <a:rPr lang="en-US" i="1" dirty="0"/>
              <a:t>aka </a:t>
            </a:r>
            <a:r>
              <a:rPr lang="en-US" dirty="0"/>
              <a:t>Wide Area Network. The best example of this type is the World Wide Web, also known as the Internet. Whenever you are using any app to connect to a server, you would probably be using the Internet.</a:t>
            </a:r>
            <a:endParaRPr lang="en-US" dirty="0">
              <a:cs typeface="Calibri"/>
            </a:endParaRPr>
          </a:p>
          <a:p>
            <a:pPr algn="just">
              <a:lnSpc>
                <a:spcPct val="90000"/>
              </a:lnSpc>
              <a:spcBef>
                <a:spcPts val="1000"/>
              </a:spcBef>
            </a:pPr>
            <a:endParaRPr lang="en-US"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23</a:t>
            </a:fld>
            <a:endParaRPr lang="en-IN"/>
          </a:p>
        </p:txBody>
      </p:sp>
    </p:spTree>
    <p:extLst>
      <p:ext uri="{BB962C8B-B14F-4D97-AF65-F5344CB8AC3E}">
        <p14:creationId xmlns:p14="http://schemas.microsoft.com/office/powerpoint/2010/main" val="783392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90000"/>
              </a:lnSpc>
              <a:spcBef>
                <a:spcPts val="1000"/>
              </a:spcBef>
            </a:pPr>
            <a:r>
              <a:rPr lang="en-US" dirty="0"/>
              <a:t>Topology is about the logical pattern of connection. There are six types of topologies.</a:t>
            </a:r>
          </a:p>
          <a:p>
            <a:pPr algn="just">
              <a:lnSpc>
                <a:spcPct val="90000"/>
              </a:lnSpc>
              <a:spcBef>
                <a:spcPts val="1000"/>
              </a:spcBef>
            </a:pPr>
            <a:endParaRPr lang="en-US" dirty="0"/>
          </a:p>
          <a:p>
            <a:pPr marL="171450" indent="-171450" algn="just">
              <a:lnSpc>
                <a:spcPct val="90000"/>
              </a:lnSpc>
              <a:spcBef>
                <a:spcPts val="1000"/>
              </a:spcBef>
              <a:buFont typeface="Arial"/>
              <a:buChar char="•"/>
            </a:pPr>
            <a:r>
              <a:rPr lang="en-US" dirty="0"/>
              <a:t>Bus Topology: The systems are connected with a common data transfer line. The layout is cheap but vulnerable to failure and only suitable for low traffic volumes. This is not used for colleges/office networks today, but can still be found within some consumer products.</a:t>
            </a:r>
            <a:endParaRPr lang="en-US" dirty="0">
              <a:cs typeface="Calibri"/>
            </a:endParaRPr>
          </a:p>
          <a:p>
            <a:pPr marL="171450" indent="-171450" algn="just">
              <a:lnSpc>
                <a:spcPct val="90000"/>
              </a:lnSpc>
              <a:spcBef>
                <a:spcPts val="1000"/>
              </a:spcBef>
              <a:buFont typeface="Arial"/>
              <a:buChar char="•"/>
            </a:pPr>
            <a:r>
              <a:rPr lang="en-US" dirty="0"/>
              <a:t>Ring Topology: This is an advanced version of Bus topology where devices are connected in a logical circle or ring format. It is easy to manage and with a low risk of collision but reliant on all nodes being powered up and in full working order.</a:t>
            </a:r>
            <a:endParaRPr lang="en-US" dirty="0">
              <a:cs typeface="Calibri" panose="020F0502020204030204"/>
            </a:endParaRPr>
          </a:p>
          <a:p>
            <a:pPr marL="171450" indent="-171450" algn="just">
              <a:lnSpc>
                <a:spcPct val="90000"/>
              </a:lnSpc>
              <a:spcBef>
                <a:spcPts val="1000"/>
              </a:spcBef>
              <a:buFont typeface="Arial"/>
              <a:buChar char="•"/>
            </a:pPr>
            <a:r>
              <a:rPr lang="en-US" dirty="0"/>
              <a:t>Star Topology: int his topology, all devices are connected to a central switch, which makes it easy to add new nodes without rebooting all currently connected devices. This topology makes efficient use of cable and is easy to administer. On the other hand, the health of the switch is vital. This topology requires monitoring and maintenance. However, it is a commonly used topology.  </a:t>
            </a:r>
            <a:endParaRPr lang="en-US" dirty="0">
              <a:cs typeface="Calibri" panose="020F0502020204030204"/>
            </a:endParaRPr>
          </a:p>
          <a:p>
            <a:pPr marL="171450" indent="-171450" algn="just">
              <a:lnSpc>
                <a:spcPct val="90000"/>
              </a:lnSpc>
              <a:spcBef>
                <a:spcPts val="1000"/>
              </a:spcBef>
              <a:buFont typeface="Arial"/>
              <a:buChar char="•"/>
            </a:pPr>
            <a:r>
              <a:rPr lang="en-US" dirty="0"/>
              <a:t>Tree Topology: it is a hierarchical layout that links together groups of nodes. Creates parent-child dependencies between root nodes and regular nodes. This layout can be vulnerable to failure if a root node has a problem. This topology is complicated and difficult to manage and it uses a lot of cable.</a:t>
            </a:r>
            <a:endParaRPr lang="en-US" dirty="0">
              <a:cs typeface="Calibri"/>
            </a:endParaRPr>
          </a:p>
          <a:p>
            <a:pPr marL="171450" indent="-171450" algn="just">
              <a:lnSpc>
                <a:spcPct val="90000"/>
              </a:lnSpc>
              <a:spcBef>
                <a:spcPts val="1000"/>
              </a:spcBef>
              <a:buFont typeface="Arial"/>
              <a:buChar char="•"/>
            </a:pPr>
            <a:r>
              <a:rPr lang="en-US" dirty="0"/>
              <a:t>Mesh Topology: Each node is connected to every other mode with a direct link. This topology is also known to have peer2peer connections. This topology creates a very reliable network, but requires a large amount of cable and is difficult to administer. </a:t>
            </a:r>
            <a:r>
              <a:rPr lang="en-US" dirty="0" err="1"/>
              <a:t>Wifi</a:t>
            </a:r>
            <a:r>
              <a:rPr lang="en-US" dirty="0"/>
              <a:t> networks make this topology more feasible.</a:t>
            </a:r>
            <a:endParaRPr lang="en-US" dirty="0">
              <a:cs typeface="Calibri" panose="020F0502020204030204"/>
            </a:endParaRPr>
          </a:p>
          <a:p>
            <a:pPr marL="171450" indent="-171450" algn="just">
              <a:lnSpc>
                <a:spcPct val="90000"/>
              </a:lnSpc>
              <a:spcBef>
                <a:spcPts val="1000"/>
              </a:spcBef>
              <a:buFont typeface="Arial"/>
              <a:buChar char="•"/>
            </a:pPr>
            <a:r>
              <a:rPr lang="en-US" dirty="0"/>
              <a:t>Hybrid Topology: Combines two or more of the standard topologies. This can be a good solution to create quickly link together different existing networks into a unified system. </a:t>
            </a:r>
            <a:endParaRPr lang="en-US" dirty="0">
              <a:cs typeface="Calibri" panose="020F0502020204030204"/>
            </a:endParaRPr>
          </a:p>
          <a:p>
            <a:endParaRPr lang="en-US" b="1" dirty="0">
              <a:cs typeface="Calibri"/>
            </a:endParaRPr>
          </a:p>
          <a:p>
            <a:r>
              <a:rPr lang="en-US" b="1" dirty="0">
                <a:cs typeface="Calibri"/>
              </a:rPr>
              <a:t>Now lets understand the protocols which ensure the communication in a network.</a:t>
            </a: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24</a:t>
            </a:fld>
            <a:endParaRPr lang="en-IN"/>
          </a:p>
        </p:txBody>
      </p:sp>
    </p:spTree>
    <p:extLst>
      <p:ext uri="{BB962C8B-B14F-4D97-AF65-F5344CB8AC3E}">
        <p14:creationId xmlns:p14="http://schemas.microsoft.com/office/powerpoint/2010/main" val="1782021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Next topic we will discuss is Networking Protocols.</a:t>
            </a:r>
          </a:p>
        </p:txBody>
      </p:sp>
      <p:sp>
        <p:nvSpPr>
          <p:cNvPr id="4" name="Slide Number Placeholder 3"/>
          <p:cNvSpPr>
            <a:spLocks noGrp="1"/>
          </p:cNvSpPr>
          <p:nvPr>
            <p:ph type="sldNum" sz="quarter" idx="5"/>
          </p:nvPr>
        </p:nvSpPr>
        <p:spPr/>
        <p:txBody>
          <a:bodyPr/>
          <a:lstStyle/>
          <a:p>
            <a:fld id="{6BCFD815-5454-45B9-93C9-36076FE77B9B}" type="slidenum">
              <a:rPr lang="en-IN" smtClean="0"/>
              <a:t>25</a:t>
            </a:fld>
            <a:endParaRPr lang="en-IN"/>
          </a:p>
        </p:txBody>
      </p:sp>
    </p:spTree>
    <p:extLst>
      <p:ext uri="{BB962C8B-B14F-4D97-AF65-F5344CB8AC3E}">
        <p14:creationId xmlns:p14="http://schemas.microsoft.com/office/powerpoint/2010/main" val="408038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There are different protocols present at each layer of TCP/IP Suite.</a:t>
            </a:r>
          </a:p>
          <a:p>
            <a:pPr algn="just"/>
            <a:r>
              <a:rPr lang="en-US" dirty="0"/>
              <a:t>A network protocol is </a:t>
            </a:r>
            <a:r>
              <a:rPr lang="en-US" b="1" dirty="0"/>
              <a:t>an established set of rules that determine how data is transmitted between different devices in the same network</a:t>
            </a:r>
            <a:r>
              <a:rPr lang="en-US" dirty="0"/>
              <a:t>.</a:t>
            </a:r>
            <a:endParaRPr lang="en-US" dirty="0">
              <a:cs typeface="Calibri"/>
            </a:endParaRPr>
          </a:p>
          <a:p>
            <a:pPr algn="just"/>
            <a:r>
              <a:rPr lang="en-US" dirty="0"/>
              <a:t>Network protocols divide the communication process into discrete tasks across every layer of the TCP/IP model.</a:t>
            </a:r>
            <a:endParaRPr lang="en-US" dirty="0">
              <a:cs typeface="Calibri"/>
            </a:endParaRPr>
          </a:p>
          <a:p>
            <a:pPr algn="just"/>
            <a:endParaRPr lang="en-US" dirty="0"/>
          </a:p>
          <a:p>
            <a:pPr algn="just"/>
            <a:r>
              <a:rPr lang="en-US" dirty="0"/>
              <a:t>Some of the important protocols included in the TCP/IP suite are as follows:</a:t>
            </a:r>
            <a:endParaRPr lang="en-US" dirty="0">
              <a:cs typeface="Calibri" panose="020F0502020204030204"/>
            </a:endParaRPr>
          </a:p>
          <a:p>
            <a:pPr algn="just"/>
            <a:endParaRPr lang="en-US" dirty="0"/>
          </a:p>
          <a:p>
            <a:pPr algn="just"/>
            <a:r>
              <a:rPr lang="en-US" dirty="0"/>
              <a:t>•ARP(Address Resolution Protocol) is used to associate an IP address with a MAC address.</a:t>
            </a:r>
            <a:endParaRPr lang="en-US" dirty="0">
              <a:cs typeface="Calibri"/>
            </a:endParaRPr>
          </a:p>
          <a:p>
            <a:pPr algn="just"/>
            <a:r>
              <a:rPr lang="en-US" dirty="0"/>
              <a:t>•IP (Internet Protocol) is used to deliver packets from the source host to the destination host based on the IP addresses.</a:t>
            </a:r>
            <a:endParaRPr lang="en-US" dirty="0">
              <a:cs typeface="Calibri"/>
            </a:endParaRPr>
          </a:p>
          <a:p>
            <a:pPr algn="just"/>
            <a:r>
              <a:rPr lang="en-US" dirty="0"/>
              <a:t>•Telnet(Telecommunication Network) –is  used to connect and issue commands on a remote computer.</a:t>
            </a:r>
            <a:endParaRPr lang="en-US" dirty="0">
              <a:cs typeface="Calibri"/>
            </a:endParaRPr>
          </a:p>
          <a:p>
            <a:pPr algn="just"/>
            <a:r>
              <a:rPr lang="en-US" dirty="0"/>
              <a:t>•DNS(Domain Name System) – is used for host names to the IP address resolution.</a:t>
            </a:r>
            <a:endParaRPr lang="en-US" dirty="0">
              <a:cs typeface="Calibri"/>
            </a:endParaRPr>
          </a:p>
          <a:p>
            <a:pPr algn="just"/>
            <a:r>
              <a:rPr lang="en-US" dirty="0"/>
              <a:t>•HTTP(Hypertext Transfer Protocol) is used to transfer files (text, graphic images, sound, video, and other multimedia files) on the World Wide Web.</a:t>
            </a:r>
            <a:endParaRPr lang="en-US" dirty="0">
              <a:cs typeface="Calibri"/>
            </a:endParaRPr>
          </a:p>
          <a:p>
            <a:endParaRPr lang="en-US" dirty="0">
              <a:cs typeface="Calibri"/>
            </a:endParaRPr>
          </a:p>
          <a:p>
            <a:pPr marL="0" indent="0">
              <a:lnSpc>
                <a:spcPct val="90000"/>
              </a:lnSpc>
              <a:spcBef>
                <a:spcPts val="1000"/>
              </a:spcBef>
              <a:buFont typeface="Arial" panose="020B0604020202020204" pitchFamily="34" charset="0"/>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26</a:t>
            </a:fld>
            <a:endParaRPr lang="en-IN"/>
          </a:p>
        </p:txBody>
      </p:sp>
    </p:spTree>
    <p:extLst>
      <p:ext uri="{BB962C8B-B14F-4D97-AF65-F5344CB8AC3E}">
        <p14:creationId xmlns:p14="http://schemas.microsoft.com/office/powerpoint/2010/main" val="1815485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Let us discuss about TCP/IP Protocol suite:</a:t>
            </a:r>
          </a:p>
          <a:p>
            <a:pPr marL="457200" indent="-298450"/>
            <a:endParaRPr lang="en-US" dirty="0"/>
          </a:p>
          <a:p>
            <a:pPr marL="457200" indent="-298450"/>
            <a:r>
              <a:rPr lang="en-US" b="1" dirty="0"/>
              <a:t>What is a Protocol ?</a:t>
            </a:r>
            <a:endParaRPr lang="en-US" dirty="0"/>
          </a:p>
          <a:p>
            <a:pPr marL="457200" indent="-298450"/>
            <a:r>
              <a:rPr lang="en-US" dirty="0"/>
              <a:t>A protocol is a set of rules that govern how systems communicate. For networking they govern how </a:t>
            </a:r>
            <a:r>
              <a:rPr lang="en-US" b="1" dirty="0"/>
              <a:t>data is transferred</a:t>
            </a:r>
            <a:r>
              <a:rPr lang="en-US" dirty="0"/>
              <a:t> from one system to another.</a:t>
            </a:r>
            <a:endParaRPr lang="en-US" dirty="0">
              <a:cs typeface="Calibri"/>
            </a:endParaRPr>
          </a:p>
          <a:p>
            <a:pPr marL="457200" indent="-298450"/>
            <a:endParaRPr lang="en-US" dirty="0"/>
          </a:p>
          <a:p>
            <a:pPr marL="457200" indent="-298450"/>
            <a:r>
              <a:rPr lang="en-US" b="1" dirty="0"/>
              <a:t>What is a Protocol Suite ?</a:t>
            </a:r>
            <a:endParaRPr lang="en-US" dirty="0"/>
          </a:p>
          <a:p>
            <a:pPr marL="457200" indent="-298450"/>
            <a:r>
              <a:rPr lang="en-US" dirty="0"/>
              <a:t>A protocol suite is a collection of protocols that are designed to work together.</a:t>
            </a:r>
            <a:endParaRPr lang="en-US" dirty="0">
              <a:cs typeface="Calibri"/>
            </a:endParaRPr>
          </a:p>
          <a:p>
            <a:pPr marL="457200" indent="-298450"/>
            <a:r>
              <a:rPr lang="en-US" dirty="0"/>
              <a:t>TCP/IP was designed to be independent of networking Hardware and should run across any connection media.</a:t>
            </a:r>
            <a:endParaRPr lang="en-US" dirty="0">
              <a:cs typeface="Calibri"/>
            </a:endParaRPr>
          </a:p>
          <a:p>
            <a:pPr marL="457200" indent="-298450"/>
            <a:r>
              <a:rPr lang="en-US" dirty="0"/>
              <a:t>The protocol suite is named after two of the most common protocols – </a:t>
            </a:r>
            <a:r>
              <a:rPr lang="en-US" b="1" dirty="0"/>
              <a:t>TCP</a:t>
            </a:r>
            <a:r>
              <a:rPr lang="en-US" dirty="0"/>
              <a:t> (transmission Control Protocol) and </a:t>
            </a:r>
            <a:r>
              <a:rPr lang="en-US" b="1" dirty="0"/>
              <a:t>IP</a:t>
            </a:r>
            <a:r>
              <a:rPr lang="en-US" dirty="0"/>
              <a:t> (internet Protocol).</a:t>
            </a:r>
            <a:endParaRPr lang="en-US" dirty="0">
              <a:cs typeface="Calibri"/>
            </a:endParaRPr>
          </a:p>
          <a:p>
            <a:pPr marL="457200" indent="-298450"/>
            <a:r>
              <a:rPr lang="en-US" dirty="0"/>
              <a:t>TCP/IP suite is set of protocols used on computer networks to provide end-to-end connectivity by specifying how data should be packetized, addressed, transmitted, routed and received on a network.</a:t>
            </a:r>
            <a:endParaRPr lang="en-US" dirty="0">
              <a:cs typeface="Calibri"/>
            </a:endParaRPr>
          </a:p>
          <a:p>
            <a:pPr marL="457200" indent="-298450"/>
            <a:r>
              <a:rPr lang="en-US" dirty="0"/>
              <a:t>The functionality of TCP/IP suite resides in four layers.</a:t>
            </a:r>
            <a:endParaRPr lang="en-US" dirty="0">
              <a:cs typeface="Calibri"/>
            </a:endParaRPr>
          </a:p>
          <a:p>
            <a:pPr marL="457200" indent="-298450"/>
            <a:r>
              <a:rPr lang="en-US" dirty="0"/>
              <a:t>•Application Layer</a:t>
            </a:r>
            <a:endParaRPr lang="en-US" dirty="0">
              <a:cs typeface="Calibri"/>
            </a:endParaRPr>
          </a:p>
          <a:p>
            <a:pPr marL="457200" indent="-298450"/>
            <a:r>
              <a:rPr lang="en-US" dirty="0"/>
              <a:t>•Transport Layer</a:t>
            </a:r>
            <a:endParaRPr lang="en-US" dirty="0">
              <a:cs typeface="Calibri"/>
            </a:endParaRPr>
          </a:p>
          <a:p>
            <a:pPr marL="457200" indent="-298450"/>
            <a:r>
              <a:rPr lang="en-US" dirty="0"/>
              <a:t>•Internet/Network Layer</a:t>
            </a:r>
            <a:endParaRPr lang="en-US" dirty="0">
              <a:cs typeface="Calibri"/>
            </a:endParaRPr>
          </a:p>
          <a:p>
            <a:pPr marL="457200" indent="-298450"/>
            <a:r>
              <a:rPr lang="en-US" dirty="0"/>
              <a:t>•Network access Layer</a:t>
            </a:r>
            <a:endParaRPr lang="en-US" dirty="0">
              <a:cs typeface="Calibri"/>
            </a:endParaRPr>
          </a:p>
          <a:p>
            <a:pPr marL="457200" indent="-298450"/>
            <a:r>
              <a:rPr lang="en-US" dirty="0"/>
              <a:t>•</a:t>
            </a:r>
            <a:endParaRPr lang="en-US" dirty="0">
              <a:cs typeface="Calibri"/>
            </a:endParaRPr>
          </a:p>
          <a:p>
            <a:pPr marL="457200" indent="-298450" algn="just"/>
            <a:r>
              <a:rPr lang="en-US" dirty="0"/>
              <a:t>One of the main example of WAN is internet which connect billions of devices globally. Internet follows the standard protocols that facilitates the communication between these networking devices.</a:t>
            </a:r>
            <a:endParaRPr lang="en-US" dirty="0">
              <a:cs typeface="Calibri"/>
            </a:endParaRPr>
          </a:p>
          <a:p>
            <a:pPr marL="457200" indent="-298450"/>
            <a:r>
              <a:rPr lang="en-US" dirty="0"/>
              <a:t>TCP/IP suite is set of protocols used on computer networks to provide end-to-end connectivity by specifying how data should be packetized, addressed, transmitted, routed and received on a network. The functionality of TCP/IP suite resides in four layers.</a:t>
            </a:r>
            <a:endParaRPr lang="en-US" dirty="0">
              <a:cs typeface="Calibri"/>
            </a:endParaRPr>
          </a:p>
          <a:p>
            <a:pPr marL="457200" indent="-298450"/>
            <a:r>
              <a:rPr lang="en-US" dirty="0"/>
              <a:t> </a:t>
            </a:r>
            <a:endParaRPr lang="en-US" dirty="0">
              <a:cs typeface="Calibri"/>
            </a:endParaRPr>
          </a:p>
          <a:p>
            <a:pPr marL="457200" indent="-298450"/>
            <a:r>
              <a:rPr lang="en-US" dirty="0"/>
              <a:t>•Application layer: The top layer of this stack is concerned with application or process communication. When one application layer protocol needs to communicate with another application layer, it forwards its information to the transport layer.</a:t>
            </a:r>
            <a:endParaRPr lang="en-US" dirty="0">
              <a:cs typeface="Calibri"/>
            </a:endParaRPr>
          </a:p>
          <a:p>
            <a:pPr marL="457200" indent="-298450"/>
            <a:r>
              <a:rPr lang="en-US" dirty="0"/>
              <a:t>•Transport layer: This layer is responsible for host-to-host communication on the network. It is responsible for reliability, flow control and correction of data that is being sent over the internet. There are two protocols used in this layer are User Datagram Protocol and Transmission control protocol.</a:t>
            </a:r>
            <a:endParaRPr lang="en-US" dirty="0">
              <a:cs typeface="Calibri"/>
            </a:endParaRPr>
          </a:p>
          <a:p>
            <a:pPr marL="457200" indent="-298450" algn="just"/>
            <a:r>
              <a:rPr lang="en-US" dirty="0"/>
              <a:t>•</a:t>
            </a:r>
            <a:r>
              <a:rPr lang="en-US" b="1" dirty="0"/>
              <a:t>Internet/Network layer: </a:t>
            </a:r>
            <a:r>
              <a:rPr lang="en-US" dirty="0"/>
              <a:t>This layer is responsible for exchanging datagrams. Here, the main responsibility is to send packets from any network and they arrive at destination irrespective of route they take.</a:t>
            </a:r>
            <a:endParaRPr lang="en-US" dirty="0">
              <a:cs typeface="Calibri"/>
            </a:endParaRPr>
          </a:p>
          <a:p>
            <a:pPr marL="457200" indent="-298450" algn="just"/>
            <a:r>
              <a:rPr lang="en-US" dirty="0"/>
              <a:t>•</a:t>
            </a:r>
            <a:r>
              <a:rPr lang="en-US" b="1" dirty="0"/>
              <a:t>Network access layer: </a:t>
            </a:r>
            <a:r>
              <a:rPr lang="en-US" dirty="0"/>
              <a:t>The bottom layer of this stack is responsible for defining how the data is sent across the network. Main responsibility is the transmission of the information over the same network between two devices.</a:t>
            </a:r>
            <a:endParaRPr lang="en-US" dirty="0">
              <a:cs typeface="Calibri"/>
            </a:endParaRPr>
          </a:p>
          <a:p>
            <a:pPr marL="457200" indent="-298450"/>
            <a:r>
              <a:rPr lang="en-US" dirty="0"/>
              <a:t>•</a:t>
            </a:r>
            <a:endParaRPr lang="en-US" dirty="0">
              <a:cs typeface="Calibri"/>
            </a:endParaRPr>
          </a:p>
          <a:p>
            <a:pPr marL="457200" indent="-298450"/>
            <a:endParaRPr lang="en-US" dirty="0">
              <a:cs typeface="Calibri"/>
            </a:endParaRPr>
          </a:p>
          <a:p>
            <a:pPr marL="171450" indent="-171450">
              <a:lnSpc>
                <a:spcPct val="90000"/>
              </a:lnSpc>
              <a:spcBef>
                <a:spcPts val="1000"/>
              </a:spcBef>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27</a:t>
            </a:fld>
            <a:endParaRPr lang="en-IN"/>
          </a:p>
        </p:txBody>
      </p:sp>
    </p:spTree>
    <p:extLst>
      <p:ext uri="{BB962C8B-B14F-4D97-AF65-F5344CB8AC3E}">
        <p14:creationId xmlns:p14="http://schemas.microsoft.com/office/powerpoint/2010/main" val="149891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cs typeface="Calibri"/>
              </a:rPr>
              <a:t>TCP and UDP</a:t>
            </a:r>
          </a:p>
          <a:p>
            <a:endParaRPr lang="en-US" dirty="0">
              <a:cs typeface="Calibri"/>
            </a:endParaRPr>
          </a:p>
          <a:p>
            <a:pPr>
              <a:lnSpc>
                <a:spcPct val="90000"/>
              </a:lnSpc>
              <a:spcBef>
                <a:spcPct val="0"/>
              </a:spcBef>
            </a:pPr>
            <a:endParaRPr lang="en-US" dirty="0"/>
          </a:p>
          <a:p>
            <a:pPr marL="0" indent="0" algn="l">
              <a:lnSpc>
                <a:spcPct val="90000"/>
              </a:lnSpc>
              <a:spcBef>
                <a:spcPct val="0"/>
              </a:spcBef>
              <a:buNone/>
            </a:pPr>
            <a:r>
              <a:rPr lang="en-US" b="0" dirty="0"/>
              <a:t>TCP is connection-oriented communication protocol - it facilitates the exchange of messages between computing devices in a network by establishing virtual connection between two hosts</a:t>
            </a:r>
          </a:p>
          <a:p>
            <a:pPr marL="0" indent="0" algn="l">
              <a:lnSpc>
                <a:spcPct val="90000"/>
              </a:lnSpc>
              <a:spcBef>
                <a:spcPct val="0"/>
              </a:spcBef>
              <a:buNone/>
            </a:pPr>
            <a:r>
              <a:rPr lang="en-IN" b="0" dirty="0"/>
              <a:t>User Datagram Protocol (UDP) is a communication protocol that is primarily used to establish low-latency and loss-tolerating connections between applications on the internet. </a:t>
            </a:r>
            <a:endParaRPr lang="en-US" b="0" dirty="0">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28</a:t>
            </a:fld>
            <a:endParaRPr lang="en-IN"/>
          </a:p>
        </p:txBody>
      </p:sp>
    </p:spTree>
    <p:extLst>
      <p:ext uri="{BB962C8B-B14F-4D97-AF65-F5344CB8AC3E}">
        <p14:creationId xmlns:p14="http://schemas.microsoft.com/office/powerpoint/2010/main" val="1515029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dirty="0"/>
              <a:t>Let us discuss Transmission Control Protocol Features</a:t>
            </a:r>
            <a:endParaRPr lang="en-US" dirty="0"/>
          </a:p>
          <a:p>
            <a:pPr algn="just"/>
            <a:endParaRPr lang="en-US" b="1" dirty="0"/>
          </a:p>
          <a:p>
            <a:pPr marL="457200" indent="-298450" algn="just">
              <a:buFont typeface="Arial" panose="020B0604020202020204" pitchFamily="34" charset="0"/>
              <a:buChar char="•"/>
            </a:pPr>
            <a:r>
              <a:rPr lang="en-US" b="1" dirty="0"/>
              <a:t>We Will discuss four features one by one</a:t>
            </a:r>
            <a:endParaRPr lang="en-US" dirty="0"/>
          </a:p>
          <a:p>
            <a:pPr marL="457200" indent="-298450" algn="just">
              <a:buFont typeface="Arial" panose="020B0604020202020204" pitchFamily="34" charset="0"/>
              <a:buChar char="•"/>
            </a:pPr>
            <a:r>
              <a:rPr lang="en-US" b="1" dirty="0"/>
              <a:t>Establishes a Session </a:t>
            </a:r>
            <a:r>
              <a:rPr lang="en-US" dirty="0"/>
              <a:t>- TCP is a connection-oriented protocol that negotiates and establishes a permanent connection (or session) between source and destination devices prior to forwarding any traffic.</a:t>
            </a:r>
            <a:endParaRPr lang="en-US" dirty="0">
              <a:cs typeface="Calibri"/>
            </a:endParaRPr>
          </a:p>
          <a:p>
            <a:pPr marL="457200" indent="-298450" algn="just">
              <a:buFont typeface="Arial" panose="020B0604020202020204" pitchFamily="34" charset="0"/>
              <a:buChar char="•"/>
            </a:pPr>
            <a:r>
              <a:rPr lang="en-US" b="1" dirty="0"/>
              <a:t>Ensures Reliable Delivery </a:t>
            </a:r>
            <a:r>
              <a:rPr lang="en-US" dirty="0"/>
              <a:t>- For many reasons, it is possible for a segment to become corrupted or lost completely, as it is transmitted over the network. TCP ensures that each segment that is sent by the source arrives at the destination.</a:t>
            </a:r>
            <a:endParaRPr lang="en-US" dirty="0">
              <a:cs typeface="Calibri"/>
            </a:endParaRPr>
          </a:p>
          <a:p>
            <a:pPr marL="457200" indent="-298450" algn="just">
              <a:buFont typeface="Arial" panose="020B0604020202020204" pitchFamily="34" charset="0"/>
              <a:buChar char="•"/>
            </a:pPr>
            <a:r>
              <a:rPr lang="en-US" b="1" dirty="0"/>
              <a:t>Provides Same-Order Delivery </a:t>
            </a:r>
            <a:r>
              <a:rPr lang="en-US" dirty="0"/>
              <a:t>- Because networks may provide multiple routes that can have different transmission rates, data can arrive in the wrong order. </a:t>
            </a:r>
            <a:endParaRPr lang="en-US" dirty="0">
              <a:cs typeface="Calibri"/>
            </a:endParaRPr>
          </a:p>
          <a:p>
            <a:pPr marL="457200" indent="-298450" algn="just">
              <a:buFont typeface="Arial" panose="020B0604020202020204" pitchFamily="34" charset="0"/>
              <a:buChar char="•"/>
            </a:pPr>
            <a:r>
              <a:rPr lang="en-US" b="1" dirty="0"/>
              <a:t>Supports Flow Control </a:t>
            </a:r>
            <a:r>
              <a:rPr lang="en-US" dirty="0"/>
              <a:t>- Network hosts have limited resources (i.e., memory and processing power). When TCP is aware that these resources are overtaxed, it can request that the sending application reduce the rate of data flow. </a:t>
            </a:r>
            <a:endParaRPr lang="en-US" dirty="0">
              <a:cs typeface="Calibri"/>
            </a:endParaRPr>
          </a:p>
          <a:p>
            <a:pPr marL="457200" indent="-298450">
              <a:buFont typeface="Arial" panose="020B0604020202020204" pitchFamily="34" charset="0"/>
              <a:buChar char="•"/>
            </a:pPr>
            <a:endParaRPr lang="en-US" dirty="0">
              <a:cs typeface="Calibri"/>
            </a:endParaRPr>
          </a:p>
          <a:p>
            <a:pPr marL="0" indent="0">
              <a:buNone/>
            </a:pPr>
            <a:endParaRPr lang="en-US" b="0" dirty="0">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29</a:t>
            </a:fld>
            <a:endParaRPr lang="en-IN"/>
          </a:p>
        </p:txBody>
      </p:sp>
    </p:spTree>
    <p:extLst>
      <p:ext uri="{BB962C8B-B14F-4D97-AF65-F5344CB8AC3E}">
        <p14:creationId xmlns:p14="http://schemas.microsoft.com/office/powerpoint/2010/main" val="1071328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cs typeface="Calibri"/>
              </a:rPr>
              <a:t>Our Contents for the following session is our discussion on:</a:t>
            </a:r>
            <a:endParaRPr lang="en-US" dirty="0"/>
          </a:p>
          <a:p>
            <a:pPr marL="171450" indent="-171450" algn="just">
              <a:lnSpc>
                <a:spcPct val="90000"/>
              </a:lnSpc>
              <a:spcBef>
                <a:spcPts val="1000"/>
              </a:spcBef>
              <a:buFont typeface="Arial"/>
              <a:buChar char="•"/>
            </a:pPr>
            <a:r>
              <a:rPr lang="en-US" dirty="0"/>
              <a:t>Introduction to Microsoft Azure </a:t>
            </a:r>
            <a:endParaRPr lang="en-US" dirty="0">
              <a:cs typeface="Calibri"/>
            </a:endParaRPr>
          </a:p>
          <a:p>
            <a:pPr marL="171450" indent="-171450" algn="just">
              <a:lnSpc>
                <a:spcPct val="90000"/>
              </a:lnSpc>
              <a:spcBef>
                <a:spcPts val="1000"/>
              </a:spcBef>
              <a:buFont typeface="Arial"/>
              <a:buChar char="•"/>
            </a:pPr>
            <a:r>
              <a:rPr lang="en-US" dirty="0"/>
              <a:t>Cloud Deployment and Service Delivery Models </a:t>
            </a:r>
            <a:endParaRPr lang="en-US" dirty="0">
              <a:cs typeface="Calibri"/>
            </a:endParaRPr>
          </a:p>
          <a:p>
            <a:pPr marL="171450" indent="-171450" algn="just">
              <a:lnSpc>
                <a:spcPct val="90000"/>
              </a:lnSpc>
              <a:spcBef>
                <a:spcPts val="1000"/>
              </a:spcBef>
              <a:buFont typeface="Arial"/>
              <a:buChar char="•"/>
            </a:pPr>
            <a:r>
              <a:rPr lang="en-US" dirty="0"/>
              <a:t>Getting Started with an Azure Cloud </a:t>
            </a:r>
            <a:endParaRPr lang="en-US" dirty="0">
              <a:cs typeface="Calibri"/>
            </a:endParaRPr>
          </a:p>
          <a:p>
            <a:pPr marL="171450" indent="-171450" algn="just">
              <a:lnSpc>
                <a:spcPct val="90000"/>
              </a:lnSpc>
              <a:spcBef>
                <a:spcPts val="1000"/>
              </a:spcBef>
              <a:buFont typeface="Arial"/>
              <a:buChar char="•"/>
            </a:pPr>
            <a:r>
              <a:rPr lang="en-US" dirty="0"/>
              <a:t>Fundamentals of Networking </a:t>
            </a:r>
            <a:endParaRPr lang="en-US" dirty="0">
              <a:cs typeface="Calibri"/>
            </a:endParaRPr>
          </a:p>
          <a:p>
            <a:pPr marL="171450" indent="-171450" algn="just">
              <a:lnSpc>
                <a:spcPct val="90000"/>
              </a:lnSpc>
              <a:spcBef>
                <a:spcPts val="1000"/>
              </a:spcBef>
              <a:buFont typeface="Arial"/>
              <a:buChar char="•"/>
            </a:pPr>
            <a:r>
              <a:rPr lang="en-US" dirty="0"/>
              <a:t>Networking Protocols   </a:t>
            </a:r>
            <a:endParaRPr lang="en-US" dirty="0">
              <a:cs typeface="Calibri"/>
            </a:endParaRPr>
          </a:p>
          <a:p>
            <a:pPr marL="171450" indent="-171450" algn="just">
              <a:lnSpc>
                <a:spcPct val="90000"/>
              </a:lnSpc>
              <a:spcBef>
                <a:spcPts val="1000"/>
              </a:spcBef>
              <a:buFont typeface="Arial"/>
              <a:buChar char="•"/>
            </a:pPr>
            <a:r>
              <a:rPr lang="en-US" dirty="0"/>
              <a:t>Intro to Azure Virtual Network</a:t>
            </a:r>
            <a:endParaRPr lang="en-US" dirty="0">
              <a:cs typeface="Calibri"/>
            </a:endParaRPr>
          </a:p>
          <a:p>
            <a:pPr marL="171450" indent="-171450" algn="just">
              <a:lnSpc>
                <a:spcPct val="90000"/>
              </a:lnSpc>
              <a:spcBef>
                <a:spcPts val="1000"/>
              </a:spcBef>
              <a:buFont typeface="Arial"/>
              <a:buChar char="•"/>
            </a:pPr>
            <a:r>
              <a:rPr lang="en-US" dirty="0"/>
              <a:t>Demo On Virtual Network</a:t>
            </a:r>
            <a:endParaRPr lang="en-US" dirty="0">
              <a:cs typeface="Calibri" panose="020F0502020204030204"/>
            </a:endParaRPr>
          </a:p>
          <a:p>
            <a:pPr marL="171450" indent="-171450" algn="just">
              <a:lnSpc>
                <a:spcPct val="90000"/>
              </a:lnSpc>
              <a:spcBef>
                <a:spcPts val="1000"/>
              </a:spcBef>
              <a:buFont typeface="Arial"/>
              <a:buChar char="•"/>
            </a:pPr>
            <a:r>
              <a:rPr lang="en-US" dirty="0"/>
              <a:t>Demo on Deploying Linux Virtual Machine. </a:t>
            </a:r>
            <a:endParaRPr lang="en-US" dirty="0">
              <a:cs typeface="Calibri"/>
            </a:endParaRPr>
          </a:p>
          <a:p>
            <a:pPr marL="171450" indent="-171450" algn="just">
              <a:lnSpc>
                <a:spcPct val="90000"/>
              </a:lnSpc>
              <a:spcBef>
                <a:spcPts val="1000"/>
              </a:spcBef>
              <a:buFont typeface="Arial"/>
              <a:buChar char="•"/>
            </a:pPr>
            <a:r>
              <a:rPr lang="en-US" dirty="0"/>
              <a:t>Market and JOB trends in Cloud</a:t>
            </a:r>
          </a:p>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r>
              <a:rPr lang="en-US" dirty="0"/>
              <a:t>Now come to features of UDP (User Datagram Protocol)</a:t>
            </a:r>
          </a:p>
          <a:p>
            <a:pPr marL="158750" indent="0" algn="just">
              <a:buNone/>
            </a:pPr>
            <a:endParaRPr lang="en-US" dirty="0"/>
          </a:p>
          <a:p>
            <a:pPr marL="158750" indent="0" algn="just">
              <a:buNone/>
            </a:pPr>
            <a:r>
              <a:rPr lang="en-US" b="1" dirty="0"/>
              <a:t>Connection Status: </a:t>
            </a:r>
            <a:r>
              <a:rPr lang="en-US" dirty="0"/>
              <a:t>Connectionless protocol with no requirements for opening, maintaining, or terminating a connection</a:t>
            </a:r>
            <a:endParaRPr lang="en-US" dirty="0">
              <a:cs typeface="Calibri"/>
            </a:endParaRPr>
          </a:p>
          <a:p>
            <a:pPr marL="158750" indent="0" algn="just">
              <a:buNone/>
            </a:pPr>
            <a:r>
              <a:rPr lang="en-US" b="1" dirty="0"/>
              <a:t>Data sequencing: </a:t>
            </a:r>
            <a:r>
              <a:rPr lang="en-US" dirty="0"/>
              <a:t>Unable to sequence the packets which is arriving at the receiver side.</a:t>
            </a:r>
            <a:endParaRPr lang="en-US" dirty="0">
              <a:cs typeface="Calibri"/>
            </a:endParaRPr>
          </a:p>
          <a:p>
            <a:pPr marL="158750" indent="0" algn="just">
              <a:buNone/>
            </a:pPr>
            <a:r>
              <a:rPr lang="en-US" b="1" dirty="0"/>
              <a:t>Guaranteed delivery: </a:t>
            </a:r>
            <a:r>
              <a:rPr lang="en-US" dirty="0"/>
              <a:t>Cannot guarantee delivery of data to the destination.</a:t>
            </a:r>
            <a:endParaRPr lang="en-US" dirty="0">
              <a:cs typeface="Calibri"/>
            </a:endParaRPr>
          </a:p>
          <a:p>
            <a:pPr marL="158750" indent="0" algn="just">
              <a:buNone/>
            </a:pPr>
            <a:r>
              <a:rPr lang="en-US" b="1" dirty="0"/>
              <a:t>Retransmission of data: </a:t>
            </a:r>
            <a:r>
              <a:rPr lang="en-US" dirty="0"/>
              <a:t>No retransmission of lost packets.</a:t>
            </a:r>
            <a:endParaRPr lang="en-US" dirty="0">
              <a:cs typeface="Calibri"/>
            </a:endParaRPr>
          </a:p>
          <a:p>
            <a:pPr marL="158750" indent="0" algn="just">
              <a:buNone/>
            </a:pPr>
            <a:r>
              <a:rPr lang="en-US" b="1" dirty="0"/>
              <a:t>Error checking: </a:t>
            </a:r>
            <a:r>
              <a:rPr lang="en-US" dirty="0"/>
              <a:t>Basic error checking mechanism using checksums.</a:t>
            </a:r>
            <a:endParaRPr lang="en-US" dirty="0">
              <a:cs typeface="Calibri"/>
            </a:endParaRPr>
          </a:p>
          <a:p>
            <a:pPr marL="158750" indent="0" algn="just">
              <a:buNone/>
            </a:pPr>
            <a:r>
              <a:rPr lang="en-US" b="1" dirty="0"/>
              <a:t>Method of transfer: </a:t>
            </a:r>
            <a:r>
              <a:rPr lang="en-US" dirty="0"/>
              <a:t>UDP packets with defined boundaries; sent individually and checked for integrity on arrival.</a:t>
            </a:r>
            <a:endParaRPr lang="en-US" dirty="0">
              <a:cs typeface="Calibri"/>
            </a:endParaRPr>
          </a:p>
          <a:p>
            <a:pPr marL="158750" indent="0" algn="just">
              <a:buNone/>
            </a:pPr>
            <a:r>
              <a:rPr lang="en-US" b="1" dirty="0"/>
              <a:t>Speed</a:t>
            </a:r>
            <a:r>
              <a:rPr lang="en-US" dirty="0"/>
              <a:t>: UDP is faster than TCP.</a:t>
            </a:r>
            <a:endParaRPr lang="en-US" dirty="0">
              <a:cs typeface="Calibri"/>
            </a:endParaRPr>
          </a:p>
          <a:p>
            <a:pPr marL="158750" indent="0" algn="just">
              <a:buNone/>
            </a:pPr>
            <a:r>
              <a:rPr lang="en-US" b="1" dirty="0"/>
              <a:t>Broadcasting</a:t>
            </a:r>
            <a:r>
              <a:rPr lang="en-US" dirty="0"/>
              <a:t>: Does support Broadcasting.</a:t>
            </a:r>
            <a:endParaRPr lang="en-US" dirty="0">
              <a:cs typeface="Calibri"/>
            </a:endParaRPr>
          </a:p>
          <a:p>
            <a:pPr marL="158750" indent="0" algn="just">
              <a:buNone/>
            </a:pPr>
            <a:r>
              <a:rPr lang="en-US" b="1" dirty="0"/>
              <a:t>Optimal use</a:t>
            </a:r>
            <a:r>
              <a:rPr lang="en-US" dirty="0"/>
              <a:t>: Video conferencing, streaming, DNS, VoIP, etc.</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30</a:t>
            </a:fld>
            <a:endParaRPr lang="en-IN"/>
          </a:p>
        </p:txBody>
      </p:sp>
    </p:spTree>
    <p:extLst>
      <p:ext uri="{BB962C8B-B14F-4D97-AF65-F5344CB8AC3E}">
        <p14:creationId xmlns:p14="http://schemas.microsoft.com/office/powerpoint/2010/main" val="422192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TCP and IP are two separate computer network protocols.</a:t>
            </a:r>
          </a:p>
          <a:p>
            <a:endParaRPr lang="en-US" dirty="0"/>
          </a:p>
          <a:p>
            <a:r>
              <a:rPr lang="en-US" b="1" dirty="0"/>
              <a:t>IP</a:t>
            </a:r>
            <a:r>
              <a:rPr lang="en-US" dirty="0"/>
              <a:t> is the part that obtains the address to which data is sent. </a:t>
            </a:r>
            <a:r>
              <a:rPr lang="en-US" b="1" dirty="0"/>
              <a:t>TCP</a:t>
            </a:r>
            <a:r>
              <a:rPr lang="en-US" dirty="0"/>
              <a:t> is responsible for data delivery once that </a:t>
            </a:r>
            <a:r>
              <a:rPr lang="en-US" dirty="0">
                <a:hlinkClick r:id="rId3"/>
              </a:rPr>
              <a:t>IP address</a:t>
            </a:r>
            <a:r>
              <a:rPr lang="en-US" dirty="0"/>
              <a:t> has been found.</a:t>
            </a:r>
            <a:endParaRPr lang="en-US" dirty="0">
              <a:cs typeface="Calibri"/>
            </a:endParaRPr>
          </a:p>
          <a:p>
            <a:r>
              <a:rPr lang="en-US" dirty="0"/>
              <a:t>It's possible to separate them, but there isn’t really a point in making a difference between TCP and IP. Because they're so often used together, “TCP/IP” and the “TCP/IP model” are now recognized terminology.</a:t>
            </a:r>
            <a:endParaRPr lang="en-US" dirty="0">
              <a:cs typeface="Calibri"/>
            </a:endParaRPr>
          </a:p>
          <a:p>
            <a:endParaRPr lang="en-US" dirty="0"/>
          </a:p>
          <a:p>
            <a:r>
              <a:rPr lang="en-US" dirty="0"/>
              <a:t>Think of it this way: The IP address is like the phone number assigned to your smartphone. TCP is all the technology that makes the phone ring, and that enables you to talk to someone on another phone. They are different from one another, but they are also meaningless without one another.</a:t>
            </a:r>
            <a:endParaRPr lang="en-US" dirty="0">
              <a:cs typeface="Calibri"/>
            </a:endParaRPr>
          </a:p>
          <a:p>
            <a:endParaRPr lang="en-US" dirty="0"/>
          </a:p>
          <a:p>
            <a:r>
              <a:rPr lang="en-US" dirty="0"/>
              <a:t>Let us discuss more about network layer protocol that is internet protocol.</a:t>
            </a:r>
            <a:endParaRPr lang="en-US" dirty="0">
              <a:cs typeface="Calibri"/>
            </a:endParaRPr>
          </a:p>
          <a:p>
            <a:r>
              <a:rPr lang="en-US" dirty="0"/>
              <a:t>•The Internet Protocol (IP) is a protocol, or set of rules, for routing and addressing packets of data so that they can travel across networks and arrive at the correct destination.</a:t>
            </a:r>
            <a:endParaRPr lang="en-US" dirty="0">
              <a:cs typeface="Calibri"/>
            </a:endParaRPr>
          </a:p>
          <a:p>
            <a:r>
              <a:rPr lang="en-US" dirty="0"/>
              <a:t>• Data traversing the Internet is divided into smaller pieces, called packets.</a:t>
            </a:r>
            <a:endParaRPr lang="en-US" dirty="0">
              <a:cs typeface="Calibri"/>
            </a:endParaRPr>
          </a:p>
          <a:p>
            <a:r>
              <a:rPr lang="en-US" dirty="0"/>
              <a:t>• IP information is attached to each packet, and this information helps routers to send packets to the right place. Every device or domain that connects to the Internet is assigned an IP address, and as packets are directed to the IP address attached to them, data arrives where it is needed.</a:t>
            </a:r>
            <a:endParaRPr lang="en-US" dirty="0">
              <a:cs typeface="Calibri"/>
            </a:endParaRPr>
          </a:p>
          <a:p>
            <a:r>
              <a:rPr lang="en-US" dirty="0"/>
              <a:t>•Once the packets arrive at their destination, they are handled differently depending on which transport protocol is used in combination with IP. The most common transport protocols are TCP and UDP.</a:t>
            </a:r>
            <a:endParaRPr lang="en-US" dirty="0">
              <a:cs typeface="Calibri"/>
            </a:endParaRPr>
          </a:p>
          <a:p>
            <a:endParaRPr lang="en-US" dirty="0">
              <a:cs typeface="Calibri"/>
            </a:endParaRPr>
          </a:p>
          <a:p>
            <a:endParaRPr lang="en-US" dirty="0">
              <a:cs typeface="Calibri"/>
            </a:endParaRPr>
          </a:p>
          <a:p>
            <a:pPr marL="158750" indent="0" algn="just">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31</a:t>
            </a:fld>
            <a:endParaRPr lang="en-IN"/>
          </a:p>
        </p:txBody>
      </p:sp>
    </p:spTree>
    <p:extLst>
      <p:ext uri="{BB962C8B-B14F-4D97-AF65-F5344CB8AC3E}">
        <p14:creationId xmlns:p14="http://schemas.microsoft.com/office/powerpoint/2010/main" val="2241703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understand IP Address and its structure.</a:t>
            </a:r>
          </a:p>
          <a:p>
            <a:endParaRPr lang="en-US" dirty="0"/>
          </a:p>
          <a:p>
            <a:pPr algn="just"/>
            <a:r>
              <a:rPr lang="en-US" dirty="0"/>
              <a:t>An IP address is a unique identifier assigned to a device or domain that connects to the Internet. </a:t>
            </a:r>
            <a:endParaRPr lang="en-US" dirty="0">
              <a:cs typeface="Calibri"/>
            </a:endParaRPr>
          </a:p>
          <a:p>
            <a:pPr algn="just"/>
            <a:r>
              <a:rPr lang="en-US" dirty="0"/>
              <a:t>Let us understand IP address by using an analogy, if anyone wants to send letter to your home then that person should know your home address in the same way your computer should also have IP address if any computer wants to communicate with it  to share any information over the internet</a:t>
            </a:r>
            <a:endParaRPr lang="en-US" dirty="0">
              <a:cs typeface="Calibri"/>
            </a:endParaRPr>
          </a:p>
          <a:p>
            <a:pPr algn="just"/>
            <a:r>
              <a:rPr lang="en-US" dirty="0"/>
              <a:t>An IP address consists of 32 bits. These bits are divided into four sections. Sections are separated by a dot (</a:t>
            </a:r>
            <a:r>
              <a:rPr lang="en-US" b="1" dirty="0"/>
              <a:t>.</a:t>
            </a:r>
            <a:r>
              <a:rPr lang="en-US" dirty="0"/>
              <a:t>). Each section contains 8 bits. 8 bits are equal to 1 byte or 1 octet. This is notation of IPv4 type of IP address.</a:t>
            </a:r>
            <a:endParaRPr lang="en-US" dirty="0">
              <a:cs typeface="Calibri"/>
            </a:endParaRPr>
          </a:p>
          <a:p>
            <a:pPr algn="just"/>
            <a:r>
              <a:rPr lang="en-US" dirty="0"/>
              <a:t>An IP address can contain information about its network, sub network and host. A network can have many subnetworks in turn many sub networks can have many hosts.</a:t>
            </a:r>
            <a:endParaRPr lang="en-US" dirty="0">
              <a:cs typeface="Calibri"/>
            </a:endParaRPr>
          </a:p>
          <a:p>
            <a:pPr algn="just"/>
            <a:r>
              <a:rPr lang="en-US" dirty="0"/>
              <a:t>There is another type of IP address that is IPv6 because IPv4 address can only connect 4 billion devices uniquely over the internet and there are many devices to be connected to the internet. So we are gradually moving towards IPv6 which 128-bit IP address, it means, a total of 2^128 devices can be assigned unique IP addresses. </a:t>
            </a:r>
            <a:endParaRPr lang="en-US" dirty="0">
              <a:cs typeface="Calibri"/>
            </a:endParaRPr>
          </a:p>
          <a:p>
            <a:endParaRPr lang="en-US" dirty="0">
              <a:cs typeface="Calibri"/>
            </a:endParaRPr>
          </a:p>
          <a:p>
            <a:pPr marL="158750" indent="0" algn="just">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32</a:t>
            </a:fld>
            <a:endParaRPr lang="en-IN"/>
          </a:p>
        </p:txBody>
      </p:sp>
    </p:spTree>
    <p:extLst>
      <p:ext uri="{BB962C8B-B14F-4D97-AF65-F5344CB8AC3E}">
        <p14:creationId xmlns:p14="http://schemas.microsoft.com/office/powerpoint/2010/main" val="322066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moving to the next part of IP addressing is: Types of IP address</a:t>
            </a:r>
          </a:p>
          <a:p>
            <a:r>
              <a:rPr lang="en-US" dirty="0"/>
              <a:t>There are different categories of IP addresses, and within each category, different types.</a:t>
            </a:r>
          </a:p>
          <a:p>
            <a:pPr algn="just"/>
            <a:r>
              <a:rPr lang="en-US" b="1" i="1" dirty="0"/>
              <a:t>Consumer IP addresses</a:t>
            </a:r>
            <a:endParaRPr lang="en-US" dirty="0"/>
          </a:p>
          <a:p>
            <a:pPr algn="just"/>
            <a:r>
              <a:rPr lang="en-US" dirty="0"/>
              <a:t>Every individual or business with an internet service plan </a:t>
            </a:r>
            <a:r>
              <a:rPr lang="en-US" strike="sngStrike" dirty="0"/>
              <a:t>will</a:t>
            </a:r>
            <a:r>
              <a:rPr lang="en-US" dirty="0"/>
              <a:t> have two types of IP addresses: their private IP addresses and their public IP address. The terms public and private relate to the network location — that is, a private IP address is used inside a network, while a public one is used outside a network.</a:t>
            </a:r>
            <a:endParaRPr lang="en-US" dirty="0">
              <a:cs typeface="Calibri"/>
            </a:endParaRPr>
          </a:p>
          <a:p>
            <a:pPr algn="just"/>
            <a:r>
              <a:rPr lang="en-US" b="1" i="1" dirty="0"/>
              <a:t>Private IP addresses</a:t>
            </a:r>
            <a:endParaRPr lang="en-US" dirty="0"/>
          </a:p>
          <a:p>
            <a:pPr algn="just"/>
            <a:r>
              <a:rPr lang="en-US" dirty="0"/>
              <a:t>Every device that connects to your internet network has a private IP address. This includes computers, smartphones, and tablets but also any Bluetooth-enabled devices like speakers, printers, or smart TVs. With the growing </a:t>
            </a:r>
            <a:r>
              <a:rPr lang="en-US" u="sng" dirty="0">
                <a:hlinkClick r:id="rId3"/>
              </a:rPr>
              <a:t>internet of things</a:t>
            </a:r>
            <a:r>
              <a:rPr lang="en-US" dirty="0"/>
              <a:t>, the number of private IP addresses you have at home is probably growing. Your router needs a way to identify these items separately, and many items need a way to recognize each other. Therefore, your router generates private IP addresses that are unique identifiers for each device that differentiate them on the network.</a:t>
            </a:r>
            <a:endParaRPr lang="en-US" dirty="0">
              <a:cs typeface="Calibri"/>
            </a:endParaRPr>
          </a:p>
          <a:p>
            <a:pPr algn="just"/>
            <a:r>
              <a:rPr lang="en-US" b="1" i="1" dirty="0"/>
              <a:t>Public IP addresses</a:t>
            </a:r>
            <a:endParaRPr lang="en-US" dirty="0"/>
          </a:p>
          <a:p>
            <a:pPr algn="just"/>
            <a:r>
              <a:rPr lang="en-US" dirty="0"/>
              <a:t>A public IP address is the primary address associated with your whole network. While each connected device has its own IP address, they are also included within the main IP address for your network. As described above, your public IP address is provided to your router by your ISP. Typically, ISPs have a large pool of IP addresses that they distribute to their customers. Your public IP address is the address that all the devices outside your internet network will use to recognize your network.</a:t>
            </a:r>
          </a:p>
          <a:p>
            <a:pPr algn="just"/>
            <a:r>
              <a:rPr lang="en-US" b="1" i="1" dirty="0"/>
              <a:t>Public IP addresses</a:t>
            </a:r>
            <a:endParaRPr lang="en-US" dirty="0"/>
          </a:p>
          <a:p>
            <a:pPr algn="just"/>
            <a:r>
              <a:rPr lang="en-US" dirty="0"/>
              <a:t>Public IP addresses come in two forms – dynamic and static.</a:t>
            </a:r>
          </a:p>
          <a:p>
            <a:pPr algn="just"/>
            <a:r>
              <a:rPr lang="en-US" b="1" dirty="0"/>
              <a:t>1. Static IP Address-</a:t>
            </a:r>
            <a:endParaRPr lang="en-US" dirty="0"/>
          </a:p>
          <a:p>
            <a:pPr algn="just"/>
            <a:r>
              <a:rPr lang="en-US" dirty="0"/>
              <a:t> Static IP Address is an IP Address that once assigned to a network element always remains the same.</a:t>
            </a:r>
          </a:p>
          <a:p>
            <a:pPr algn="just"/>
            <a:r>
              <a:rPr lang="en-US" dirty="0"/>
              <a:t>·They are configured manually.</a:t>
            </a:r>
          </a:p>
          <a:p>
            <a:pPr algn="just"/>
            <a:r>
              <a:rPr lang="en-US" b="1" dirty="0"/>
              <a:t>. Dynamic IP Address-</a:t>
            </a:r>
            <a:endParaRPr lang="en-US" dirty="0"/>
          </a:p>
          <a:p>
            <a:pPr algn="just"/>
            <a:r>
              <a:rPr lang="en-US" dirty="0"/>
              <a:t> Dynamic IP Address is a temporarily assigned IP Address to a network element.</a:t>
            </a:r>
          </a:p>
          <a:p>
            <a:pPr algn="just"/>
            <a:r>
              <a:rPr lang="en-US" dirty="0"/>
              <a:t>·It can be assigned to a different device if it is not in use.</a:t>
            </a:r>
          </a:p>
          <a:p>
            <a:pPr algn="just"/>
            <a:r>
              <a:rPr lang="en-US" dirty="0"/>
              <a:t>·DHCP or </a:t>
            </a:r>
            <a:r>
              <a:rPr lang="en-US" dirty="0" err="1"/>
              <a:t>PPPoE</a:t>
            </a:r>
            <a:r>
              <a:rPr lang="en-US" dirty="0"/>
              <a:t> assigns dynamic IP addresses.</a:t>
            </a:r>
          </a:p>
          <a:p>
            <a:endParaRPr lang="en-US" dirty="0">
              <a:cs typeface="Calibri"/>
            </a:endParaRPr>
          </a:p>
          <a:p>
            <a:pPr marL="158750" indent="0" algn="just">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33</a:t>
            </a:fld>
            <a:endParaRPr lang="en-IN"/>
          </a:p>
        </p:txBody>
      </p:sp>
    </p:spTree>
    <p:extLst>
      <p:ext uri="{BB962C8B-B14F-4D97-AF65-F5344CB8AC3E}">
        <p14:creationId xmlns:p14="http://schemas.microsoft.com/office/powerpoint/2010/main" val="1217003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understand IP Address and its structure.</a:t>
            </a:r>
          </a:p>
          <a:p>
            <a:pPr algn="just"/>
            <a:r>
              <a:rPr lang="en-US" dirty="0"/>
              <a:t>An IP address is a unique identifier assigned to a device or domain that connects to the Internet. </a:t>
            </a:r>
            <a:endParaRPr lang="en-US" dirty="0">
              <a:cs typeface="Calibri"/>
            </a:endParaRPr>
          </a:p>
          <a:p>
            <a:pPr algn="just"/>
            <a:r>
              <a:rPr lang="en-US" dirty="0"/>
              <a:t>Let us understand IP address by using an analogy, if anyone wants to send letter to your home then that person should know your home address in the same way your computer should also have IP address if any computer wants to communicate with it  to share any information over the internet</a:t>
            </a:r>
            <a:endParaRPr lang="en-US" dirty="0">
              <a:cs typeface="Calibri"/>
            </a:endParaRPr>
          </a:p>
          <a:p>
            <a:pPr algn="just"/>
            <a:r>
              <a:rPr lang="en-US" dirty="0"/>
              <a:t>An IP address consists of 32 bits. These bits are divided into four sections. Sections are separated by a dot (</a:t>
            </a:r>
            <a:r>
              <a:rPr lang="en-US" b="1" dirty="0"/>
              <a:t>.</a:t>
            </a:r>
            <a:r>
              <a:rPr lang="en-US" dirty="0"/>
              <a:t>). Each section contains 8 bits. 8 bits are equal to 1 byte or 1 octet. This is notation of IPv4 type of IP address.</a:t>
            </a:r>
            <a:endParaRPr lang="en-US" dirty="0">
              <a:cs typeface="Calibri"/>
            </a:endParaRPr>
          </a:p>
          <a:p>
            <a:pPr algn="just"/>
            <a:r>
              <a:rPr lang="en-US" dirty="0"/>
              <a:t>An IP address can contain information about its network, sub network and host. A network can have many subnetworks in turn many sub networks can have many hosts.</a:t>
            </a:r>
          </a:p>
          <a:p>
            <a:pPr algn="just"/>
            <a:r>
              <a:rPr lang="en-US" dirty="0"/>
              <a:t>There is another type of IP address that is IPv6 because IPv4 address can only connect 4 billion devices uniquely over the internet and there are many devices to be connected to the internet. So we are gradually moving towards IPv6 which 128-bit IP address, it means, a total of 2^128 devices can be assigned unique IP addresses. </a:t>
            </a:r>
          </a:p>
          <a:p>
            <a:endParaRPr lang="en-US" dirty="0">
              <a:cs typeface="Calibri"/>
            </a:endParaRPr>
          </a:p>
          <a:p>
            <a:pPr marL="158750" indent="0" algn="just">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34</a:t>
            </a:fld>
            <a:endParaRPr lang="en-IN"/>
          </a:p>
        </p:txBody>
      </p:sp>
    </p:spTree>
    <p:extLst>
      <p:ext uri="{BB962C8B-B14F-4D97-AF65-F5344CB8AC3E}">
        <p14:creationId xmlns:p14="http://schemas.microsoft.com/office/powerpoint/2010/main" val="2380565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Let's Discuss Subnet Mask</a:t>
            </a:r>
          </a:p>
          <a:p>
            <a:pPr marL="171450" indent="-171450">
              <a:buFont typeface="Arial" panose="020B0604020202020204" pitchFamily="34" charset="0"/>
              <a:buChar char="•"/>
            </a:pPr>
            <a:r>
              <a:rPr lang="en-US" dirty="0"/>
              <a:t>A subnet mask is a 32-bit number created by setting host bits to all 0s and setting network bits to all 1s. In this way, the subnet mask separates the IP address into the network and host addresses.</a:t>
            </a:r>
            <a:endParaRPr lang="en-US" dirty="0">
              <a:cs typeface="Calibri"/>
            </a:endParaRPr>
          </a:p>
          <a:p>
            <a:pPr marL="171450" indent="-171450">
              <a:buFont typeface="Arial" panose="020B0604020202020204" pitchFamily="34" charset="0"/>
              <a:buChar char="•"/>
            </a:pPr>
            <a:r>
              <a:rPr lang="en-US" dirty="0"/>
              <a:t>The “255” address is always assigned to a broadcast address, and the “0” address is always assigned to a network address. Neither can be assigned to hosts, as they are reserved for these special purposes.</a:t>
            </a:r>
            <a:endParaRPr lang="en-US" dirty="0">
              <a:cs typeface="Calibri"/>
            </a:endParaRPr>
          </a:p>
          <a:p>
            <a:pPr marL="171450" indent="-171450">
              <a:buFont typeface="Arial" panose="020B0604020202020204" pitchFamily="34" charset="0"/>
              <a:buChar char="•"/>
            </a:pPr>
            <a:r>
              <a:rPr lang="en-US" dirty="0"/>
              <a:t>The IP address, subnet mask and gateway or router comprise an underlying structure—the Internet Protocol—that most networks use to facilitate inter-device communication.</a:t>
            </a:r>
            <a:endParaRPr lang="en-US" dirty="0">
              <a:cs typeface="Calibri"/>
            </a:endParaRPr>
          </a:p>
          <a:p>
            <a:pPr marL="171450" indent="-171450">
              <a:buFont typeface="Arial" panose="020B0604020202020204" pitchFamily="34" charset="0"/>
              <a:buChar char="•"/>
            </a:pPr>
            <a:r>
              <a:rPr lang="en-US" dirty="0"/>
              <a:t>When organizations need additional </a:t>
            </a:r>
            <a:r>
              <a:rPr lang="en-US" dirty="0" err="1"/>
              <a:t>subnetworking</a:t>
            </a:r>
            <a:r>
              <a:rPr lang="en-US" dirty="0"/>
              <a:t>, subnetting divides the host element of the IP address further into a subnet. The goal of subnet masks are simply to enable the subnetting process. The phrase “mask” is applied because the subnet mask essentially uses its own 32-bit number to mask the IP address.</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35</a:t>
            </a:fld>
            <a:endParaRPr lang="en-IN"/>
          </a:p>
        </p:txBody>
      </p:sp>
    </p:spTree>
    <p:extLst>
      <p:ext uri="{BB962C8B-B14F-4D97-AF65-F5344CB8AC3E}">
        <p14:creationId xmlns:p14="http://schemas.microsoft.com/office/powerpoint/2010/main" val="4056905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First we discuss, Why subnetting is required.</a:t>
            </a:r>
          </a:p>
          <a:p>
            <a:pPr algn="just"/>
            <a:r>
              <a:rPr lang="en-US" dirty="0"/>
              <a:t>One goal of a subnet is to split a large network into a grouping of smaller, interconnected networks </a:t>
            </a:r>
            <a:r>
              <a:rPr lang="en-US" b="1" dirty="0"/>
              <a:t>to help minimize traffic</a:t>
            </a:r>
            <a:r>
              <a:rPr lang="en-US" dirty="0"/>
              <a:t>. This way, traffic doesn't have to flow through unnecessary routs, increasing network speeds. Subnetting, the segmentation of a network address space, improves address allocation efficiency.</a:t>
            </a:r>
            <a:endParaRPr lang="en-US" dirty="0">
              <a:cs typeface="Calibri"/>
            </a:endParaRPr>
          </a:p>
          <a:p>
            <a:pPr algn="just"/>
            <a:r>
              <a:rPr lang="en-US" dirty="0"/>
              <a:t>Let us understand with example:</a:t>
            </a:r>
            <a:endParaRPr lang="en-US" dirty="0">
              <a:cs typeface="Calibri"/>
            </a:endParaRPr>
          </a:p>
          <a:p>
            <a:pPr algn="just"/>
            <a:r>
              <a:rPr lang="en-US" dirty="0"/>
              <a:t>suppose in a college there are four categories such as hostel, admin, HR, teachers. suppose we want that the communication in between all the parts would not interfere with each other then we divide the network into four parts and this is know as subnet. A network having four parts. One for Hostel, one for admin, another for HR and last is for teachers.</a:t>
            </a:r>
            <a:endParaRPr lang="en-US" dirty="0">
              <a:cs typeface="Calibri"/>
            </a:endParaRPr>
          </a:p>
          <a:p>
            <a:pPr algn="just"/>
            <a:r>
              <a:rPr lang="en-US" dirty="0"/>
              <a:t>Lets discuss about subnetting </a:t>
            </a:r>
            <a:endParaRPr lang="en-US" dirty="0">
              <a:cs typeface="Calibri"/>
            </a:endParaRPr>
          </a:p>
          <a:p>
            <a:pPr algn="just"/>
            <a:r>
              <a:rPr lang="en-US" dirty="0"/>
              <a:t>In networking,</a:t>
            </a:r>
            <a:endParaRPr lang="en-US" dirty="0">
              <a:cs typeface="Calibri"/>
            </a:endParaRPr>
          </a:p>
          <a:p>
            <a:r>
              <a:rPr lang="en-US" dirty="0"/>
              <a:t>·The process of dividing a single network into multiple sub networks is called as </a:t>
            </a:r>
            <a:r>
              <a:rPr lang="en-US" b="1" dirty="0"/>
              <a:t>subnetting</a:t>
            </a:r>
            <a:r>
              <a:rPr lang="en-US" dirty="0"/>
              <a:t>.</a:t>
            </a:r>
            <a:endParaRPr lang="en-US" dirty="0">
              <a:cs typeface="Calibri"/>
            </a:endParaRPr>
          </a:p>
          <a:p>
            <a:r>
              <a:rPr lang="en-US" dirty="0"/>
              <a:t>·The sub networks so created are called as </a:t>
            </a:r>
            <a:r>
              <a:rPr lang="en-US" b="1" dirty="0"/>
              <a:t>subnets</a:t>
            </a:r>
            <a:r>
              <a:rPr lang="en-US" dirty="0"/>
              <a:t>.</a:t>
            </a:r>
            <a:endParaRPr lang="en-US" dirty="0">
              <a:cs typeface="Calibri"/>
            </a:endParaRPr>
          </a:p>
          <a:p>
            <a:r>
              <a:rPr lang="en-US" b="1" dirty="0"/>
              <a:t> </a:t>
            </a:r>
            <a:endParaRPr lang="en-US" dirty="0"/>
          </a:p>
          <a:p>
            <a:r>
              <a:rPr lang="en-US" b="1" dirty="0"/>
              <a:t>Subnet ID-</a:t>
            </a:r>
            <a:endParaRPr lang="en-US" dirty="0"/>
          </a:p>
          <a:p>
            <a:r>
              <a:rPr lang="en-US" dirty="0"/>
              <a:t> Each subnet has its unique network address known as its </a:t>
            </a:r>
            <a:r>
              <a:rPr lang="en-US" b="1" dirty="0"/>
              <a:t>Subnet ID</a:t>
            </a:r>
            <a:r>
              <a:rPr lang="en-US" dirty="0"/>
              <a:t>.</a:t>
            </a:r>
            <a:endParaRPr lang="en-US" dirty="0">
              <a:cs typeface="Calibri"/>
            </a:endParaRPr>
          </a:p>
          <a:p>
            <a:r>
              <a:rPr lang="en-US" dirty="0"/>
              <a:t>·The subnet ID is created by borrowing some bits from the Host ID part of the IP Address.</a:t>
            </a:r>
            <a:endParaRPr lang="en-US" dirty="0">
              <a:cs typeface="Calibri"/>
            </a:endParaRPr>
          </a:p>
          <a:p>
            <a:r>
              <a:rPr lang="en-US" dirty="0"/>
              <a:t>·The number of bits borrowed depends on the number of subnets created.</a:t>
            </a:r>
            <a:endParaRPr lang="en-US" dirty="0">
              <a:cs typeface="Calibri"/>
            </a:endParaRPr>
          </a:p>
          <a:p>
            <a:r>
              <a:rPr lang="en-US" dirty="0"/>
              <a:t>·</a:t>
            </a:r>
            <a:endParaRPr lang="en-US" dirty="0">
              <a:cs typeface="Calibri"/>
            </a:endParaRPr>
          </a:p>
          <a:p>
            <a:endParaRPr lang="en-US" dirty="0">
              <a:cs typeface="Calibri"/>
            </a:endParaRPr>
          </a:p>
          <a:p>
            <a:pPr marL="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36</a:t>
            </a:fld>
            <a:endParaRPr lang="en-IN"/>
          </a:p>
        </p:txBody>
      </p:sp>
    </p:spTree>
    <p:extLst>
      <p:ext uri="{BB962C8B-B14F-4D97-AF65-F5344CB8AC3E}">
        <p14:creationId xmlns:p14="http://schemas.microsoft.com/office/powerpoint/2010/main" val="2592961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Types of Subnetting</a:t>
            </a:r>
          </a:p>
          <a:p>
            <a:endParaRPr lang="en-US" dirty="0">
              <a:cs typeface="Calibri"/>
            </a:endParaRPr>
          </a:p>
          <a:p>
            <a:r>
              <a:rPr lang="en-US" dirty="0"/>
              <a:t>Subnetting of a network may be carried out in the following two ways-</a:t>
            </a:r>
            <a:endParaRPr lang="en-US" dirty="0">
              <a:cs typeface="Calibri"/>
            </a:endParaRPr>
          </a:p>
          <a:p>
            <a:r>
              <a:rPr lang="en-US" b="1" dirty="0"/>
              <a:t>1. Fixed Length Subnetting-</a:t>
            </a:r>
            <a:endParaRPr lang="en-US" dirty="0"/>
          </a:p>
          <a:p>
            <a:r>
              <a:rPr lang="en-US" dirty="0"/>
              <a:t> </a:t>
            </a:r>
            <a:endParaRPr lang="en-US" dirty="0">
              <a:cs typeface="Calibri"/>
            </a:endParaRPr>
          </a:p>
          <a:p>
            <a:r>
              <a:rPr lang="en-US" dirty="0"/>
              <a:t>Fixed length subnetting also called as </a:t>
            </a:r>
            <a:r>
              <a:rPr lang="en-US" b="1" dirty="0"/>
              <a:t>classful subnetting</a:t>
            </a:r>
            <a:r>
              <a:rPr lang="en-US" dirty="0"/>
              <a:t> divides the network into subnets where-</a:t>
            </a:r>
            <a:endParaRPr lang="en-US" dirty="0">
              <a:cs typeface="Calibri"/>
            </a:endParaRPr>
          </a:p>
          <a:p>
            <a:r>
              <a:rPr lang="en-US" dirty="0"/>
              <a:t>·All the subnets are of same size.</a:t>
            </a:r>
            <a:endParaRPr lang="en-US" dirty="0">
              <a:cs typeface="Calibri"/>
            </a:endParaRPr>
          </a:p>
          <a:p>
            <a:r>
              <a:rPr lang="en-US" dirty="0"/>
              <a:t>·All the subnets have equal number of hosts.</a:t>
            </a:r>
            <a:endParaRPr lang="en-US" dirty="0">
              <a:cs typeface="Calibri"/>
            </a:endParaRPr>
          </a:p>
          <a:p>
            <a:r>
              <a:rPr lang="en-US" dirty="0"/>
              <a:t>·All the subnets have same subnet mask.</a:t>
            </a:r>
            <a:endParaRPr lang="en-US" dirty="0">
              <a:cs typeface="Calibri"/>
            </a:endParaRPr>
          </a:p>
          <a:p>
            <a:r>
              <a:rPr lang="en-US" dirty="0"/>
              <a:t> </a:t>
            </a:r>
            <a:endParaRPr lang="en-US" dirty="0">
              <a:cs typeface="Calibri"/>
            </a:endParaRPr>
          </a:p>
          <a:p>
            <a:r>
              <a:rPr lang="en-US" b="1" dirty="0"/>
              <a:t>2. Variable Length Subnetting-</a:t>
            </a:r>
            <a:endParaRPr lang="en-US" dirty="0"/>
          </a:p>
          <a:p>
            <a:r>
              <a:rPr lang="en-US" dirty="0"/>
              <a:t> </a:t>
            </a:r>
            <a:endParaRPr lang="en-US" dirty="0">
              <a:cs typeface="Calibri"/>
            </a:endParaRPr>
          </a:p>
          <a:p>
            <a:r>
              <a:rPr lang="en-US" dirty="0"/>
              <a:t>Variable length subnetting also called as </a:t>
            </a:r>
            <a:r>
              <a:rPr lang="en-US" b="1" dirty="0"/>
              <a:t>classless subnetting</a:t>
            </a:r>
            <a:r>
              <a:rPr lang="en-US" dirty="0"/>
              <a:t> divides the network into subnets where-</a:t>
            </a:r>
            <a:endParaRPr lang="en-US" dirty="0">
              <a:cs typeface="Calibri"/>
            </a:endParaRPr>
          </a:p>
          <a:p>
            <a:r>
              <a:rPr lang="en-US" dirty="0"/>
              <a:t>·All the subnets are not of same size.</a:t>
            </a:r>
            <a:endParaRPr lang="en-US" dirty="0">
              <a:cs typeface="Calibri"/>
            </a:endParaRPr>
          </a:p>
          <a:p>
            <a:r>
              <a:rPr lang="en-US" dirty="0"/>
              <a:t>·All the subnets do not have equal number of hosts.</a:t>
            </a:r>
            <a:endParaRPr lang="en-US" dirty="0">
              <a:cs typeface="Calibri"/>
            </a:endParaRPr>
          </a:p>
          <a:p>
            <a:r>
              <a:rPr lang="en-US" dirty="0"/>
              <a:t>·All the subnets do not have same subnet mask.</a:t>
            </a:r>
            <a:endParaRPr lang="en-US" dirty="0">
              <a:cs typeface="Calibri"/>
            </a:endParaRPr>
          </a:p>
          <a:p>
            <a:endParaRPr lang="en-US" dirty="0">
              <a:cs typeface="Calibri"/>
            </a:endParaRPr>
          </a:p>
          <a:p>
            <a:pPr marL="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37</a:t>
            </a:fld>
            <a:endParaRPr lang="en-IN"/>
          </a:p>
        </p:txBody>
      </p:sp>
    </p:spTree>
    <p:extLst>
      <p:ext uri="{BB962C8B-B14F-4D97-AF65-F5344CB8AC3E}">
        <p14:creationId xmlns:p14="http://schemas.microsoft.com/office/powerpoint/2010/main" val="4160547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private network, or VPN, is an encrypted connection over the Internet from a device to a network. </a:t>
            </a:r>
          </a:p>
          <a:p>
            <a:r>
              <a:rPr lang="en-US" dirty="0"/>
              <a:t>VPN uses several important TCP/IP protocols to protect data traffic. Like</a:t>
            </a:r>
            <a:endParaRPr lang="en-US" dirty="0">
              <a:ea typeface="Calibri"/>
              <a:cs typeface="Calibri"/>
            </a:endParaRPr>
          </a:p>
          <a:p>
            <a:r>
              <a:rPr lang="en-US" dirty="0"/>
              <a:t>•</a:t>
            </a:r>
            <a:r>
              <a:rPr lang="en-US" b="1" dirty="0">
                <a:hlinkClick r:id="rId3"/>
              </a:rPr>
              <a:t>IP Security protocols</a:t>
            </a:r>
            <a:br>
              <a:rPr lang="en-US" b="1" dirty="0">
                <a:cs typeface="+mn-lt"/>
              </a:rPr>
            </a:br>
            <a:r>
              <a:rPr lang="en-US" b="1" dirty="0"/>
              <a:t> </a:t>
            </a:r>
            <a:r>
              <a:rPr lang="en-US" b="1" dirty="0">
                <a:hlinkClick r:id="rId4"/>
              </a:rPr>
              <a:t>Key management</a:t>
            </a:r>
            <a:br>
              <a:rPr lang="en-US" b="1" dirty="0">
                <a:cs typeface="+mn-lt"/>
              </a:rPr>
            </a:br>
            <a:r>
              <a:rPr lang="en-US" b="1" dirty="0"/>
              <a:t> </a:t>
            </a:r>
            <a:r>
              <a:rPr lang="en-US" b="1" dirty="0">
                <a:hlinkClick r:id="rId5"/>
              </a:rPr>
              <a:t>Layer 2 Tunnel Protocol</a:t>
            </a:r>
            <a:br>
              <a:rPr lang="en-US" b="1" dirty="0">
                <a:cs typeface="+mn-lt"/>
              </a:rPr>
            </a:br>
            <a:r>
              <a:rPr lang="en-US" b="1" dirty="0"/>
              <a:t> </a:t>
            </a:r>
            <a:r>
              <a:rPr lang="en-US" b="1" dirty="0">
                <a:hlinkClick r:id="rId6"/>
              </a:rPr>
              <a:t>Network address translation for VPN</a:t>
            </a:r>
            <a:br>
              <a:rPr lang="en-US" b="1" dirty="0">
                <a:cs typeface="+mn-lt"/>
              </a:rPr>
            </a:br>
            <a:r>
              <a:rPr lang="en-US" b="1" dirty="0"/>
              <a:t> </a:t>
            </a:r>
            <a:r>
              <a:rPr lang="en-US" b="1" dirty="0">
                <a:hlinkClick r:id="rId7"/>
              </a:rPr>
              <a:t>NAT compatible </a:t>
            </a:r>
            <a:r>
              <a:rPr lang="en-US" b="1" dirty="0" err="1">
                <a:hlinkClick r:id="rId7"/>
              </a:rPr>
              <a:t>IPSec</a:t>
            </a:r>
            <a:r>
              <a:rPr lang="en-US" b="1" dirty="0">
                <a:hlinkClick r:id="rId7"/>
              </a:rPr>
              <a:t> with UDP</a:t>
            </a:r>
            <a:br>
              <a:rPr lang="en-US" b="1" dirty="0">
                <a:cs typeface="+mn-lt"/>
              </a:rPr>
            </a:br>
            <a:r>
              <a:rPr lang="en-US" b="1" dirty="0"/>
              <a:t> </a:t>
            </a:r>
            <a:r>
              <a:rPr lang="en-US" b="1" dirty="0">
                <a:hlinkClick r:id="rId8"/>
              </a:rPr>
              <a:t>IP Compression</a:t>
            </a:r>
            <a:br>
              <a:rPr lang="en-US" b="1" dirty="0">
                <a:cs typeface="+mn-lt"/>
              </a:rPr>
            </a:br>
            <a:r>
              <a:rPr lang="en-US" b="1" dirty="0"/>
              <a:t> </a:t>
            </a:r>
            <a:r>
              <a:rPr lang="en-US" b="1" dirty="0">
                <a:hlinkClick r:id="rId9"/>
              </a:rPr>
              <a:t>VPN and IP filtering</a:t>
            </a:r>
            <a:br>
              <a:rPr lang="en-US" b="1" dirty="0">
                <a:cs typeface="+mn-lt"/>
              </a:rPr>
            </a:br>
            <a:r>
              <a:rPr lang="en-US" b="1" dirty="0"/>
              <a:t> </a:t>
            </a:r>
            <a:endParaRPr lang="en-US" dirty="0"/>
          </a:p>
          <a:p>
            <a:r>
              <a:rPr lang="en-US" dirty="0"/>
              <a:t>A virtual private network, or VPN, is an encrypted connection over the Internet from a device to a network. VPN encrypts your internet traffic and disguise your online identity. So, it becomes very difficult for third parties to track your online activities and steal your data.</a:t>
            </a:r>
            <a:endParaRPr lang="en-US" dirty="0">
              <a:cs typeface="Calibri"/>
            </a:endParaRPr>
          </a:p>
          <a:p>
            <a:endParaRPr lang="en-US" dirty="0">
              <a:cs typeface="Calibri"/>
            </a:endParaRPr>
          </a:p>
          <a:p>
            <a:pPr marL="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38</a:t>
            </a:fld>
            <a:endParaRPr lang="en-IN"/>
          </a:p>
        </p:txBody>
      </p:sp>
    </p:spTree>
    <p:extLst>
      <p:ext uri="{BB962C8B-B14F-4D97-AF65-F5344CB8AC3E}">
        <p14:creationId xmlns:p14="http://schemas.microsoft.com/office/powerpoint/2010/main" val="776446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discuss about types of VPN.</a:t>
            </a:r>
          </a:p>
          <a:p>
            <a:endParaRPr lang="en-US" dirty="0"/>
          </a:p>
          <a:p>
            <a:r>
              <a:rPr lang="en-US" dirty="0"/>
              <a:t>Remote access in VPN enables secure connections for off-site individuals. Users initiate a connection via VPN client, establishing an encrypted tunnel over the internet. Authentication ensures authorized entry, limiting access to approved resources. All data traffic is encrypted, preventing interception. The VPN server acts as an exit point, allowing users to access internal networks remotely. This secure approach is vital for maintaining data privacy and network integrity.</a:t>
            </a:r>
            <a:endParaRPr lang="en-US" dirty="0">
              <a:cs typeface="Calibri"/>
            </a:endParaRPr>
          </a:p>
          <a:p>
            <a:pPr marL="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39</a:t>
            </a:fld>
            <a:endParaRPr lang="en-IN"/>
          </a:p>
        </p:txBody>
      </p:sp>
    </p:spTree>
    <p:extLst>
      <p:ext uri="{BB962C8B-B14F-4D97-AF65-F5344CB8AC3E}">
        <p14:creationId xmlns:p14="http://schemas.microsoft.com/office/powerpoint/2010/main" val="325712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gn="l">
              <a:lnSpc>
                <a:spcPct val="90000"/>
              </a:lnSpc>
              <a:spcBef>
                <a:spcPts val="1000"/>
              </a:spcBef>
              <a:buNone/>
            </a:pPr>
            <a:r>
              <a:rPr lang="en-IN" dirty="0"/>
              <a:t>In this module, we will achieve following objectives.</a:t>
            </a:r>
          </a:p>
          <a:p>
            <a:pPr algn="l">
              <a:lnSpc>
                <a:spcPct val="90000"/>
              </a:lnSpc>
              <a:spcBef>
                <a:spcPts val="1000"/>
              </a:spcBef>
            </a:pPr>
            <a:endParaRPr lang="en-IN" dirty="0"/>
          </a:p>
          <a:p>
            <a:pPr marL="171450" indent="-171450" algn="l">
              <a:lnSpc>
                <a:spcPct val="90000"/>
              </a:lnSpc>
              <a:spcBef>
                <a:spcPts val="1000"/>
              </a:spcBef>
              <a:buFont typeface="Arial"/>
              <a:buChar char="•"/>
            </a:pPr>
            <a:r>
              <a:rPr lang="en-IN" dirty="0"/>
              <a:t>Introduction to Cloud Computing as a domain.</a:t>
            </a:r>
          </a:p>
          <a:p>
            <a:pPr marL="171450" indent="-171450" algn="l">
              <a:lnSpc>
                <a:spcPct val="90000"/>
              </a:lnSpc>
              <a:spcBef>
                <a:spcPts val="1000"/>
              </a:spcBef>
              <a:buFont typeface="Arial"/>
              <a:buChar char="•"/>
            </a:pPr>
            <a:r>
              <a:rPr lang="en-IN" dirty="0"/>
              <a:t>Learning about Microsoft Azure Portal and offered services.</a:t>
            </a:r>
          </a:p>
          <a:p>
            <a:pPr marL="171450" indent="-171450" algn="l">
              <a:lnSpc>
                <a:spcPct val="90000"/>
              </a:lnSpc>
              <a:spcBef>
                <a:spcPts val="1000"/>
              </a:spcBef>
              <a:buFont typeface="Arial"/>
              <a:buChar char="•"/>
            </a:pPr>
            <a:r>
              <a:rPr lang="en-IN" dirty="0"/>
              <a:t>Working knowledge of networking protocols and integration to Azure services.</a:t>
            </a:r>
          </a:p>
          <a:p>
            <a:pPr marL="171450" indent="-171450" algn="l">
              <a:lnSpc>
                <a:spcPct val="90000"/>
              </a:lnSpc>
              <a:spcBef>
                <a:spcPts val="1000"/>
              </a:spcBef>
              <a:buFont typeface="Arial"/>
              <a:buChar char="•"/>
            </a:pPr>
            <a:r>
              <a:rPr lang="en-IN" dirty="0"/>
              <a:t>Real time implementation of services like virtual machines and virtual networks.</a:t>
            </a:r>
            <a:endParaRPr lang="en-IN" dirty="0">
              <a:cs typeface="Calibri"/>
            </a:endParaRPr>
          </a:p>
          <a:p>
            <a:pPr marL="171450" indent="-171450" algn="l">
              <a:lnSpc>
                <a:spcPct val="90000"/>
              </a:lnSpc>
              <a:spcBef>
                <a:spcPts val="1000"/>
              </a:spcBef>
              <a:buFont typeface="Arial"/>
              <a:buChar char="•"/>
            </a:pPr>
            <a:r>
              <a:rPr lang="en-IN" dirty="0"/>
              <a:t>Understand the prospects with Cloud Computing.</a:t>
            </a:r>
            <a:endParaRPr lang="en-IN" dirty="0">
              <a:cs typeface="Calibri"/>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680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is Site-to-Site</a:t>
            </a:r>
          </a:p>
          <a:p>
            <a:r>
              <a:rPr lang="en-US" dirty="0"/>
              <a:t>A site-to-site VPN connects the corporate office to branch offices over the Internet. </a:t>
            </a:r>
            <a:endParaRPr lang="en-US" dirty="0">
              <a:cs typeface="Calibri"/>
            </a:endParaRPr>
          </a:p>
          <a:p>
            <a:r>
              <a:rPr lang="en-US" dirty="0">
                <a:cs typeface="Calibri"/>
              </a:rPr>
              <a:t>Site-to-site VPNs connect distant networks securely. Routers or firewalls at each site establish an encrypted tunnel using protocols like IPsec. Data transmission occurs through this tunnel, shielding information from threats. Remote networks function as local extensions, facilitating resource sharing. This setup is crucial for businesses with multiple locations, ensuring private and seamless communication.</a:t>
            </a:r>
          </a:p>
          <a:p>
            <a:pPr marL="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40</a:t>
            </a:fld>
            <a:endParaRPr lang="en-IN"/>
          </a:p>
        </p:txBody>
      </p:sp>
    </p:spTree>
    <p:extLst>
      <p:ext uri="{BB962C8B-B14F-4D97-AF65-F5344CB8AC3E}">
        <p14:creationId xmlns:p14="http://schemas.microsoft.com/office/powerpoint/2010/main" val="216175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a:buNone/>
            </a:pPr>
            <a:r>
              <a:rPr lang="en-US" b="0" dirty="0"/>
              <a:t>As we have discussed types of VPN. Now lets discuss the benefits of Virtual Private Network</a:t>
            </a:r>
          </a:p>
          <a:p>
            <a:pPr marL="158750" indent="0" algn="just">
              <a:buNone/>
            </a:pPr>
            <a:r>
              <a:rPr lang="en-US" b="0" dirty="0"/>
              <a:t>·</a:t>
            </a:r>
            <a:endParaRPr lang="en-US" b="0" dirty="0">
              <a:cs typeface="Calibri"/>
            </a:endParaRPr>
          </a:p>
          <a:p>
            <a:pPr marL="158750" indent="0" algn="just">
              <a:buNone/>
            </a:pPr>
            <a:r>
              <a:rPr lang="en-US" b="0" dirty="0"/>
              <a:t>·Secure encryption: To read the data, you need an </a:t>
            </a:r>
            <a:r>
              <a:rPr lang="en-US" b="0" i="1" dirty="0"/>
              <a:t>encryption key</a:t>
            </a:r>
            <a:r>
              <a:rPr lang="en-US" b="0" dirty="0"/>
              <a:t>. Without one, it would take millions of years for a computer to decipher the code in the event of a </a:t>
            </a:r>
            <a:r>
              <a:rPr lang="en-US" b="0" u="sng" dirty="0">
                <a:hlinkClick r:id="rId3"/>
              </a:rPr>
              <a:t>brute force attack</a:t>
            </a:r>
            <a:r>
              <a:rPr lang="en-US" b="0" dirty="0"/>
              <a:t> . With the help of a VPN, your online activities are hidden even on public networks.</a:t>
            </a:r>
            <a:endParaRPr lang="en-US" b="0" dirty="0">
              <a:cs typeface="Calibri"/>
            </a:endParaRPr>
          </a:p>
          <a:p>
            <a:pPr marL="158750" indent="0" algn="just">
              <a:buNone/>
            </a:pPr>
            <a:r>
              <a:rPr lang="en-US" b="0" dirty="0"/>
              <a:t>·Disguising your whereabouts : VPN servers essentially act as your proxies on the internet. Because the demographic location data comes from a server in another country, your actual location cannot be determined. In addition, most VPN services do not store logs of your activities. Some providers, on the other hand, record your behavior, but do not pass this information on to third parties. This means that any potential record of your user behavior remains permanently hidden.</a:t>
            </a:r>
            <a:endParaRPr lang="en-US" b="0" dirty="0">
              <a:cs typeface="Calibri"/>
            </a:endParaRPr>
          </a:p>
          <a:p>
            <a:pPr marL="158750" indent="0" algn="just">
              <a:buNone/>
            </a:pPr>
            <a:r>
              <a:rPr lang="en-US" b="0" dirty="0"/>
              <a:t>·Access to regional content: Regional web content is not always accessible from everywhere. Services and websites often contain content that can only be accessed from certain parts of the world. Standard connections use local servers in the country to determine your location. This means that you cannot access content at home while traveling, and you cannot access international content from home. With VPN location spoofing , you can switch to a server to another country and effectively “change” your location.</a:t>
            </a:r>
            <a:endParaRPr lang="en-US" b="0" dirty="0">
              <a:cs typeface="Calibri"/>
            </a:endParaRPr>
          </a:p>
          <a:p>
            <a:pPr marL="158750" indent="0" algn="just">
              <a:buNone/>
            </a:pPr>
            <a:r>
              <a:rPr lang="en-US" b="0" dirty="0"/>
              <a:t>·Secure data transfer: If you work remotely, you may need to access important files on your company’s network. For security reasons, this kind of information requires a secure connection. To gain access to the network, a VPN connection is often required. VPN services connect to private servers and use encryption methods to reduce the risk of data leakage.</a:t>
            </a:r>
            <a:endParaRPr lang="en-US" b="0" dirty="0">
              <a:cs typeface="Calibri"/>
            </a:endParaRPr>
          </a:p>
          <a:p>
            <a:pPr marL="158750" indent="0">
              <a:buNone/>
            </a:pPr>
            <a:endParaRPr lang="en-US" b="0" dirty="0">
              <a:cs typeface="Calibri"/>
            </a:endParaRPr>
          </a:p>
          <a:p>
            <a:pPr marL="0" indent="0">
              <a:buNone/>
            </a:pPr>
            <a:endParaRPr lang="en-US" b="0"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41</a:t>
            </a:fld>
            <a:endParaRPr lang="en-IN"/>
          </a:p>
        </p:txBody>
      </p:sp>
    </p:spTree>
    <p:extLst>
      <p:ext uri="{BB962C8B-B14F-4D97-AF65-F5344CB8AC3E}">
        <p14:creationId xmlns:p14="http://schemas.microsoft.com/office/powerpoint/2010/main" val="2120003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Moving to the next part</a:t>
            </a:r>
          </a:p>
          <a:p>
            <a:pPr marL="158750" indent="0" algn="just">
              <a:buNone/>
            </a:pPr>
            <a:r>
              <a:rPr lang="en-US" b="1" dirty="0"/>
              <a:t>Features of VPN</a:t>
            </a:r>
            <a:endParaRPr lang="en-US" dirty="0"/>
          </a:p>
          <a:p>
            <a:pPr algn="just"/>
            <a:endParaRPr lang="en-US" b="1" dirty="0"/>
          </a:p>
          <a:p>
            <a:pPr algn="just"/>
            <a:r>
              <a:rPr lang="en-US" dirty="0"/>
              <a:t>·</a:t>
            </a:r>
            <a:r>
              <a:rPr lang="en-US" b="1" dirty="0"/>
              <a:t>Encryption of your IP address:</a:t>
            </a:r>
            <a:r>
              <a:rPr lang="en-US" dirty="0"/>
              <a:t> The primary job of a VPN is to hide your IP address from your ISP and other third parties. This allows you to send and receive information online without the risk of anyone but you and the VPN provider seeing it.</a:t>
            </a:r>
            <a:endParaRPr lang="en-US" dirty="0">
              <a:cs typeface="Calibri"/>
            </a:endParaRPr>
          </a:p>
          <a:p>
            <a:pPr algn="just"/>
            <a:r>
              <a:rPr lang="en-US" dirty="0"/>
              <a:t>·</a:t>
            </a:r>
            <a:r>
              <a:rPr lang="en-US" b="1" dirty="0"/>
              <a:t>Encryption of protocols:</a:t>
            </a:r>
            <a:r>
              <a:rPr lang="en-US" dirty="0"/>
              <a:t> A VPN should also prevent you from leaving traces, for example, in the form of your internet history, search history and cookies. The encryption of cookies is especially important because it prevents third parties from gaining access to confidential information such as personal data, financial information and other content on websites.</a:t>
            </a:r>
            <a:endParaRPr lang="en-US" dirty="0">
              <a:cs typeface="Calibri"/>
            </a:endParaRPr>
          </a:p>
          <a:p>
            <a:pPr algn="just"/>
            <a:r>
              <a:rPr lang="en-US" dirty="0"/>
              <a:t>·</a:t>
            </a:r>
            <a:r>
              <a:rPr lang="en-US" b="1" dirty="0"/>
              <a:t>Kill switch:</a:t>
            </a:r>
            <a:r>
              <a:rPr lang="en-US" dirty="0"/>
              <a:t> If your VPN connection is suddenly interrupted, your secure connection will also be interrupted. A good VPN can detect this sudden downtime and terminate preselected programs, reducing the likelihood that data is compromised.</a:t>
            </a:r>
            <a:endParaRPr lang="en-US" dirty="0">
              <a:cs typeface="Calibri"/>
            </a:endParaRPr>
          </a:p>
          <a:p>
            <a:pPr algn="just"/>
            <a:r>
              <a:rPr lang="en-US" dirty="0"/>
              <a:t>·</a:t>
            </a:r>
            <a:r>
              <a:rPr lang="en-US" b="1" dirty="0"/>
              <a:t>Two-factor authentication:</a:t>
            </a:r>
            <a:r>
              <a:rPr lang="en-US" dirty="0"/>
              <a:t> By using a variety of authentication methods, a strong VPN checks everyone who tries to log in. For example, you might be prompted to enter a password, after which a code is sent to your mobile device. This makes it difficult for uninvited third parties to access your secure connection.</a:t>
            </a:r>
            <a:endParaRPr lang="en-US" dirty="0">
              <a:cs typeface="Calibri"/>
            </a:endParaRPr>
          </a:p>
          <a:p>
            <a:endParaRPr lang="en-US" dirty="0">
              <a:cs typeface="Calibri"/>
            </a:endParaRPr>
          </a:p>
          <a:p>
            <a:pPr marL="0" indent="0">
              <a:buNone/>
            </a:pPr>
            <a:endParaRPr lang="en-US" b="0"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42</a:t>
            </a:fld>
            <a:endParaRPr lang="en-IN"/>
          </a:p>
        </p:txBody>
      </p:sp>
    </p:spTree>
    <p:extLst>
      <p:ext uri="{BB962C8B-B14F-4D97-AF65-F5344CB8AC3E}">
        <p14:creationId xmlns:p14="http://schemas.microsoft.com/office/powerpoint/2010/main" val="133975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Next topic which is required to understand is HTTP.</a:t>
            </a:r>
            <a:endParaRPr lang="en-US" dirty="0"/>
          </a:p>
          <a:p>
            <a:endParaRPr lang="en-US" dirty="0"/>
          </a:p>
          <a:p>
            <a:r>
              <a:rPr lang="en-US" dirty="0"/>
              <a:t>Hypertext Transfer Protocol (HTTP) is an application-layer protocol for transmitting hypermedia documents, such as HTML. </a:t>
            </a:r>
            <a:endParaRPr lang="en-US" dirty="0">
              <a:cs typeface="Calibri"/>
            </a:endParaRPr>
          </a:p>
          <a:p>
            <a:r>
              <a:rPr lang="en-US" dirty="0"/>
              <a:t>HTTP (</a:t>
            </a:r>
            <a:r>
              <a:rPr lang="en-US" b="1" dirty="0"/>
              <a:t>Hypertext Transfer Protocol</a:t>
            </a:r>
            <a:r>
              <a:rPr lang="en-US" dirty="0"/>
              <a:t>) is the set of rules for transferring files -- such as text, images, sound, video and other multimedia files -- over the web. As soon as a user opens their web browser, they are indirectly using HTTP.</a:t>
            </a:r>
            <a:endParaRPr lang="en-US" dirty="0">
              <a:cs typeface="Calibri"/>
            </a:endParaRPr>
          </a:p>
          <a:p>
            <a:endParaRPr lang="en-US" dirty="0">
              <a:cs typeface="Calibri"/>
            </a:endParaRPr>
          </a:p>
          <a:p>
            <a:pPr marL="0" indent="0">
              <a:buNone/>
            </a:pPr>
            <a:endParaRPr lang="en-US" b="0"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43</a:t>
            </a:fld>
            <a:endParaRPr lang="en-IN"/>
          </a:p>
        </p:txBody>
      </p:sp>
    </p:spTree>
    <p:extLst>
      <p:ext uri="{BB962C8B-B14F-4D97-AF65-F5344CB8AC3E}">
        <p14:creationId xmlns:p14="http://schemas.microsoft.com/office/powerpoint/2010/main" val="2092964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Next topic which is required to understand is HTTP.</a:t>
            </a:r>
            <a:endParaRPr lang="en-US" dirty="0"/>
          </a:p>
          <a:p>
            <a:pPr marL="158750" indent="0">
              <a:buNone/>
            </a:pPr>
            <a:endParaRPr lang="en-US" dirty="0"/>
          </a:p>
          <a:p>
            <a:pPr marL="158750" indent="0">
              <a:buNone/>
            </a:pPr>
            <a:r>
              <a:rPr lang="en-US" dirty="0"/>
              <a:t>Hypertext Transfer Protocol (HTTP) is an application-layer protocol for transmitting hypermedia documents, such as HTML. </a:t>
            </a:r>
            <a:endParaRPr lang="en-US" dirty="0">
              <a:cs typeface="Calibri"/>
            </a:endParaRPr>
          </a:p>
          <a:p>
            <a:pPr marL="158750" indent="0">
              <a:buNone/>
            </a:pPr>
            <a:r>
              <a:rPr lang="en-US" dirty="0"/>
              <a:t>HTTP (</a:t>
            </a:r>
            <a:r>
              <a:rPr lang="en-US" b="1" dirty="0"/>
              <a:t>Hypertext Transfer Protocol</a:t>
            </a:r>
            <a:r>
              <a:rPr lang="en-US" dirty="0"/>
              <a:t>) is the set of rules for transferring files -- such as text, images, sound, video and other multimedia files -- over the web. As soon as a user opens their web browser, they are indirectly using HTTP.</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44</a:t>
            </a:fld>
            <a:endParaRPr lang="en-IN"/>
          </a:p>
        </p:txBody>
      </p:sp>
    </p:spTree>
    <p:extLst>
      <p:ext uri="{BB962C8B-B14F-4D97-AF65-F5344CB8AC3E}">
        <p14:creationId xmlns:p14="http://schemas.microsoft.com/office/powerpoint/2010/main" val="2256333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is the original name of the </a:t>
            </a:r>
            <a:r>
              <a:rPr lang="en-US" b="1" dirty="0"/>
              <a:t>cryptographic protocol</a:t>
            </a:r>
            <a:r>
              <a:rPr lang="en-US" dirty="0"/>
              <a:t> for authenticating and encrypting communications over a network. Officially, SSL was replaced by an updated protocol called TLS some time ago. </a:t>
            </a:r>
          </a:p>
          <a:p>
            <a:r>
              <a:rPr lang="en-US" b="1" dirty="0"/>
              <a:t>Secure Socket Layer (SSL)</a:t>
            </a:r>
            <a:endParaRPr lang="en-US" dirty="0"/>
          </a:p>
          <a:p>
            <a:r>
              <a:rPr lang="en-US" dirty="0"/>
              <a:t>The main responsibility of SSL is to ensure that the data transfer between the communicating systems is </a:t>
            </a:r>
            <a:r>
              <a:rPr lang="en-US" b="1" dirty="0"/>
              <a:t>secure and reliable</a:t>
            </a:r>
            <a:r>
              <a:rPr lang="en-US" dirty="0"/>
              <a:t>. It is the standard security technology that is used for encryption and decryption of data during the transmission of requests.</a:t>
            </a:r>
            <a:endParaRPr lang="en-US" dirty="0">
              <a:cs typeface="Calibri"/>
            </a:endParaRPr>
          </a:p>
          <a:p>
            <a:r>
              <a:rPr lang="en-US" dirty="0"/>
              <a:t>As discussed earlier, HTTPS is basically the same old HTTP but with SSL. For establishing a secure communication link between the communicating devices, SSL uses a digital certificate called </a:t>
            </a:r>
            <a:r>
              <a:rPr lang="en-US" b="1" dirty="0"/>
              <a:t>SSL certificate</a:t>
            </a:r>
            <a:r>
              <a:rPr lang="en-US" dirty="0"/>
              <a:t>.</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45</a:t>
            </a:fld>
            <a:endParaRPr lang="en-IN"/>
          </a:p>
        </p:txBody>
      </p:sp>
    </p:spTree>
    <p:extLst>
      <p:ext uri="{BB962C8B-B14F-4D97-AF65-F5344CB8AC3E}">
        <p14:creationId xmlns:p14="http://schemas.microsoft.com/office/powerpoint/2010/main" val="4166204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 establishes the communication between the browser and the webserver. It uses the </a:t>
            </a:r>
            <a:r>
              <a:rPr lang="en-US" b="1" dirty="0"/>
              <a:t>Secure Socket Layer </a:t>
            </a:r>
            <a:r>
              <a:rPr lang="en-US" dirty="0"/>
              <a:t>(SSL) and </a:t>
            </a:r>
            <a:r>
              <a:rPr lang="en-US" b="1" dirty="0"/>
              <a:t>Transport Layer Security</a:t>
            </a:r>
            <a:r>
              <a:rPr lang="en-US" dirty="0"/>
              <a:t> (TLS) protocol for establishing communication. The new version of SSL is TSL. </a:t>
            </a:r>
          </a:p>
          <a:p>
            <a:r>
              <a:rPr lang="en-US" dirty="0"/>
              <a:t>HTTPS uses the conventional HTTP protocol and adds a layer of SSL/TSL over it. The </a:t>
            </a:r>
            <a:r>
              <a:rPr lang="en-US" u="sng" dirty="0">
                <a:hlinkClick r:id="rId3"/>
              </a:rPr>
              <a:t>workflow of HTTP</a:t>
            </a:r>
            <a:r>
              <a:rPr lang="en-US" dirty="0"/>
              <a:t> and HTTPS remains the same, the browsers and servers still communicate with each other using the HTTP protocol. However, this is done over a secure SSL connection. The SSL connection is responsible for the encryption and decryption of the data that is being exchanged in order to ensure data safety. </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46</a:t>
            </a:fld>
            <a:endParaRPr lang="en-IN"/>
          </a:p>
        </p:txBody>
      </p:sp>
    </p:spTree>
    <p:extLst>
      <p:ext uri="{BB962C8B-B14F-4D97-AF65-F5344CB8AC3E}">
        <p14:creationId xmlns:p14="http://schemas.microsoft.com/office/powerpoint/2010/main" val="2627007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The client establishes the first connection to the server for control traffic using TCP port 21. The traffic consists of client commands and server replies.</a:t>
            </a:r>
          </a:p>
          <a:p>
            <a:pPr algn="just"/>
            <a:r>
              <a:rPr lang="en-US" dirty="0"/>
              <a:t>The client establishes the second connection to the server for the actual data transfer using TCP port 20. This connection is created every time there is data to be transferred.</a:t>
            </a:r>
            <a:endParaRPr lang="en-US" dirty="0">
              <a:cs typeface="Calibri"/>
            </a:endParaRPr>
          </a:p>
          <a:p>
            <a:pPr algn="just"/>
            <a:r>
              <a:rPr lang="en-US" dirty="0"/>
              <a:t>The data transfer can happen in either direction. The client can download (pull) data from the server, or the client can upload (push) data to the server.</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47</a:t>
            </a:fld>
            <a:endParaRPr lang="en-IN"/>
          </a:p>
        </p:txBody>
      </p:sp>
    </p:spTree>
    <p:extLst>
      <p:ext uri="{BB962C8B-B14F-4D97-AF65-F5344CB8AC3E}">
        <p14:creationId xmlns:p14="http://schemas.microsoft.com/office/powerpoint/2010/main" val="1326731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SSH service was created as a secure replacement for the unencrypted Telnet and uses cryptographic techniques to ensure that all communication to and from the remote server happens in an encrypted manner. It provides a mechanism for authenticating a remote user, transferring inputs from the client to the host, and relaying the output back to the client.</a:t>
            </a:r>
          </a:p>
        </p:txBody>
      </p:sp>
      <p:sp>
        <p:nvSpPr>
          <p:cNvPr id="4" name="Slide Number Placeholder 3"/>
          <p:cNvSpPr>
            <a:spLocks noGrp="1"/>
          </p:cNvSpPr>
          <p:nvPr>
            <p:ph type="sldNum" sz="quarter" idx="5"/>
          </p:nvPr>
        </p:nvSpPr>
        <p:spPr/>
        <p:txBody>
          <a:bodyPr/>
          <a:lstStyle/>
          <a:p>
            <a:fld id="{6BCFD815-5454-45B9-93C9-36076FE77B9B}" type="slidenum">
              <a:rPr lang="en-IN" smtClean="0"/>
              <a:t>48</a:t>
            </a:fld>
            <a:endParaRPr lang="en-IN"/>
          </a:p>
        </p:txBody>
      </p:sp>
    </p:spTree>
    <p:extLst>
      <p:ext uri="{BB962C8B-B14F-4D97-AF65-F5344CB8AC3E}">
        <p14:creationId xmlns:p14="http://schemas.microsoft.com/office/powerpoint/2010/main" val="4205152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dirty="0"/>
              <a:t>DHCP </a:t>
            </a:r>
          </a:p>
          <a:p>
            <a:pPr algn="just"/>
            <a:r>
              <a:rPr lang="en-US" dirty="0"/>
              <a:t>assigns IPv4 addresses and other network configuration information dynamically </a:t>
            </a:r>
            <a:endParaRPr lang="en-US" dirty="0">
              <a:cs typeface="Calibri"/>
            </a:endParaRPr>
          </a:p>
          <a:p>
            <a:pPr algn="just"/>
            <a:r>
              <a:rPr lang="en-US" dirty="0"/>
              <a:t>useful and timesaving tool for network administrators  </a:t>
            </a:r>
            <a:endParaRPr lang="en-US" dirty="0">
              <a:cs typeface="Calibri"/>
            </a:endParaRPr>
          </a:p>
          <a:p>
            <a:pPr algn="just"/>
            <a:r>
              <a:rPr lang="en-US" dirty="0"/>
              <a:t>dynamically assigns, or leases, an IPv4 address from a pool of addresses  </a:t>
            </a:r>
            <a:endParaRPr lang="en-US" dirty="0">
              <a:cs typeface="Calibri"/>
            </a:endParaRPr>
          </a:p>
          <a:p>
            <a:pPr marL="158750" indent="0">
              <a:buNone/>
            </a:pP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49</a:t>
            </a:fld>
            <a:endParaRPr lang="en-IN"/>
          </a:p>
        </p:txBody>
      </p:sp>
    </p:spTree>
    <p:extLst>
      <p:ext uri="{BB962C8B-B14F-4D97-AF65-F5344CB8AC3E}">
        <p14:creationId xmlns:p14="http://schemas.microsoft.com/office/powerpoint/2010/main" val="743436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cs typeface="Calibri"/>
              </a:rPr>
              <a:t>Cloud computing has found its way into numerous aspects of our lives and industries. Here are some real-life examples and applications of cloud computing:</a:t>
            </a:r>
          </a:p>
          <a:p>
            <a:pPr marL="158750" indent="0">
              <a:buNone/>
            </a:pPr>
            <a:endParaRPr lang="en-US" dirty="0">
              <a:cs typeface="Calibri"/>
            </a:endParaRPr>
          </a:p>
          <a:p>
            <a:pPr marL="158750" indent="0">
              <a:buNone/>
            </a:pPr>
            <a:r>
              <a:rPr lang="en-US" dirty="0">
                <a:cs typeface="Calibri"/>
              </a:rPr>
              <a:t>1. Online Storage and Backup:</a:t>
            </a:r>
          </a:p>
          <a:p>
            <a:pPr marL="158750" indent="0">
              <a:buNone/>
            </a:pPr>
            <a:r>
              <a:rPr lang="en-US" dirty="0">
                <a:cs typeface="Calibri"/>
              </a:rPr>
              <a:t>   Cloud services like Dropbox, Google Drive, and OneDrive allow users to store and back up their files online, providing easy access from any device with an internet connection.</a:t>
            </a:r>
          </a:p>
          <a:p>
            <a:pPr marL="158750" indent="0">
              <a:buNone/>
            </a:pPr>
            <a:endParaRPr lang="en-US" dirty="0">
              <a:cs typeface="Calibri"/>
            </a:endParaRPr>
          </a:p>
          <a:p>
            <a:pPr marL="158750" indent="0">
              <a:buNone/>
            </a:pPr>
            <a:r>
              <a:rPr lang="en-US" dirty="0">
                <a:cs typeface="Calibri"/>
              </a:rPr>
              <a:t>2. Software as a Service (SaaS):</a:t>
            </a:r>
          </a:p>
          <a:p>
            <a:pPr marL="158750" indent="0">
              <a:buNone/>
            </a:pPr>
            <a:r>
              <a:rPr lang="en-US" dirty="0">
                <a:cs typeface="Calibri"/>
              </a:rPr>
              <a:t>   Applications like Google Workspace (formerly G Suite), Microsoft Office 365, and Salesforce are delivered over the internet, allowing users to access and use software without installing it on their local devices.</a:t>
            </a:r>
          </a:p>
          <a:p>
            <a:pPr marL="158750" indent="0">
              <a:buNone/>
            </a:pPr>
            <a:endParaRPr lang="en-US" dirty="0">
              <a:cs typeface="Calibri"/>
            </a:endParaRPr>
          </a:p>
          <a:p>
            <a:pPr marL="158750" indent="0">
              <a:buNone/>
            </a:pPr>
            <a:r>
              <a:rPr lang="en-US" dirty="0">
                <a:cs typeface="Calibri"/>
              </a:rPr>
              <a:t>3. Streaming Services:</a:t>
            </a:r>
          </a:p>
          <a:p>
            <a:pPr marL="158750" indent="0">
              <a:buNone/>
            </a:pPr>
            <a:r>
              <a:rPr lang="en-US" dirty="0">
                <a:cs typeface="Calibri"/>
              </a:rPr>
              <a:t>   Platforms like Netflix, Spotify, and Disney+ use cloud infrastructure to stream movies, music, and other media content to users on demand, without requiring users to download large files.</a:t>
            </a:r>
          </a:p>
          <a:p>
            <a:pPr marL="158750" indent="0">
              <a:buNone/>
            </a:pPr>
            <a:endParaRPr lang="en-US" dirty="0">
              <a:cs typeface="Calibri"/>
            </a:endParaRPr>
          </a:p>
          <a:p>
            <a:pPr marL="158750" indent="0">
              <a:buNone/>
            </a:pPr>
            <a:r>
              <a:rPr lang="en-US" dirty="0">
                <a:cs typeface="Calibri"/>
              </a:rPr>
              <a:t>4. Social Media:</a:t>
            </a:r>
          </a:p>
          <a:p>
            <a:pPr marL="158750" indent="0">
              <a:buNone/>
            </a:pPr>
            <a:r>
              <a:rPr lang="en-US" dirty="0">
                <a:cs typeface="Calibri"/>
              </a:rPr>
              <a:t>   Social networking sites such as Facebook, Instagram, and Twitter use cloud computing to handle massive amounts of user data, posts, images, and videos, enabling seamless sharing and access from anywhere.</a:t>
            </a:r>
          </a:p>
          <a:p>
            <a:pPr marL="158750" indent="0">
              <a:buNone/>
            </a:pPr>
            <a:endParaRPr lang="en-US" dirty="0">
              <a:cs typeface="Calibri"/>
            </a:endParaRPr>
          </a:p>
          <a:p>
            <a:pPr marL="158750" indent="0">
              <a:buNone/>
            </a:pPr>
            <a:r>
              <a:rPr lang="en-US" dirty="0">
                <a:cs typeface="Calibri"/>
              </a:rPr>
              <a:t>5. Gaming:</a:t>
            </a:r>
          </a:p>
          <a:p>
            <a:pPr marL="158750" indent="0">
              <a:buNone/>
            </a:pPr>
            <a:r>
              <a:rPr lang="en-US" dirty="0">
                <a:cs typeface="Calibri"/>
              </a:rPr>
              <a:t>   Cloud-based gaming services like Google Stadia, NVIDIA GeForce Now, and Xbox Cloud Gaming (formerly known as Project </a:t>
            </a:r>
            <a:r>
              <a:rPr lang="en-US" dirty="0" err="1">
                <a:cs typeface="Calibri"/>
              </a:rPr>
              <a:t>xCloud</a:t>
            </a:r>
            <a:r>
              <a:rPr lang="en-US" dirty="0">
                <a:cs typeface="Calibri"/>
              </a:rPr>
              <a:t>) allow gamers to play high-end games on various devices without needing powerful local hardware.</a:t>
            </a:r>
          </a:p>
          <a:p>
            <a:pPr marL="158750" indent="0">
              <a:buNone/>
            </a:pPr>
            <a:endParaRPr lang="en-US" dirty="0">
              <a:cs typeface="Calibri"/>
            </a:endParaRPr>
          </a:p>
          <a:p>
            <a:pPr marL="158750" indent="0">
              <a:buNone/>
            </a:pPr>
            <a:r>
              <a:rPr lang="en-US" dirty="0">
                <a:cs typeface="Calibri"/>
              </a:rPr>
              <a:t>6. E-commerce:</a:t>
            </a:r>
          </a:p>
          <a:p>
            <a:pPr marL="158750" indent="0">
              <a:buNone/>
            </a:pPr>
            <a:r>
              <a:rPr lang="en-US" dirty="0">
                <a:cs typeface="Calibri"/>
              </a:rPr>
              <a:t>   Online shopping platforms like Amazon and eBay utilize cloud computing to manage product listings, inventory, user accounts, and transactions, ensuring smooth online shopping experiences.</a:t>
            </a:r>
          </a:p>
          <a:p>
            <a:pPr marL="158750" indent="0">
              <a:buNone/>
            </a:pPr>
            <a:endParaRPr lang="en-US" dirty="0">
              <a:cs typeface="Calibri"/>
            </a:endParaRPr>
          </a:p>
          <a:p>
            <a:pPr marL="158750" indent="0">
              <a:buNone/>
            </a:pPr>
            <a:r>
              <a:rPr lang="en-US" dirty="0">
                <a:cs typeface="Calibri"/>
              </a:rPr>
              <a:t>7. Healthcare:</a:t>
            </a:r>
          </a:p>
          <a:p>
            <a:pPr marL="158750" indent="0">
              <a:buNone/>
            </a:pPr>
            <a:r>
              <a:rPr lang="en-US" dirty="0">
                <a:cs typeface="Calibri"/>
              </a:rPr>
              <a:t>   Electronic Health Record (EHR) systems enable healthcare providers to store and access patient records securely in the cloud, facilitating efficient data sharing and collaboration.</a:t>
            </a:r>
          </a:p>
          <a:p>
            <a:pPr marL="158750" indent="0">
              <a:buNone/>
            </a:pPr>
            <a:endParaRPr lang="en-US" dirty="0">
              <a:cs typeface="Calibri"/>
            </a:endParaRPr>
          </a:p>
          <a:p>
            <a:pPr marL="158750" indent="0">
              <a:buNone/>
            </a:pPr>
            <a:r>
              <a:rPr lang="en-US" dirty="0">
                <a:cs typeface="Calibri"/>
              </a:rPr>
              <a:t>8. Finance and Banking:</a:t>
            </a:r>
          </a:p>
          <a:p>
            <a:pPr marL="158750" indent="0">
              <a:buNone/>
            </a:pPr>
            <a:r>
              <a:rPr lang="en-US" dirty="0">
                <a:cs typeface="Calibri"/>
              </a:rPr>
              <a:t>   Banks and financial institutions use cloud computing to process transactions, manage customer accounts, prevent fraud, and analyze financial data securely.</a:t>
            </a:r>
          </a:p>
          <a:p>
            <a:pPr marL="158750" indent="0">
              <a:buNone/>
            </a:pPr>
            <a:endParaRPr lang="en-US" dirty="0">
              <a:cs typeface="Calibri"/>
            </a:endParaRPr>
          </a:p>
          <a:p>
            <a:pPr marL="158750" indent="0">
              <a:buNone/>
            </a:pPr>
            <a:r>
              <a:rPr lang="en-US" dirty="0">
                <a:cs typeface="Calibri"/>
              </a:rPr>
              <a:t>9. Education:</a:t>
            </a:r>
          </a:p>
          <a:p>
            <a:pPr marL="158750" indent="0">
              <a:buNone/>
            </a:pPr>
            <a:r>
              <a:rPr lang="en-US" dirty="0">
                <a:cs typeface="Calibri"/>
              </a:rPr>
              <a:t>   Online learning platforms such as Coursera, edX, and Khan Academy leverage cloud technology to deliver courses, store educational materials, and track student progress.</a:t>
            </a:r>
          </a:p>
          <a:p>
            <a:pPr marL="158750" indent="0">
              <a:buNone/>
            </a:pPr>
            <a:endParaRPr lang="en-US" dirty="0">
              <a:cs typeface="Calibri"/>
            </a:endParaRPr>
          </a:p>
          <a:p>
            <a:pPr marL="158750" indent="0">
              <a:buNone/>
            </a:pPr>
            <a:r>
              <a:rPr lang="en-US" dirty="0">
                <a:cs typeface="Calibri"/>
              </a:rPr>
              <a:t>10. IoT (Internet of Things):</a:t>
            </a:r>
          </a:p>
          <a:p>
            <a:pPr marL="158750" indent="0">
              <a:buNone/>
            </a:pPr>
            <a:r>
              <a:rPr lang="en-US" dirty="0">
                <a:cs typeface="Calibri"/>
              </a:rPr>
              <a:t>    IoT devices, like smart thermostats, fitness trackers, and connected vehicles, often use cloud infrastructure to store and process the data they collect, enabling remote control and analysis.</a:t>
            </a:r>
          </a:p>
          <a:p>
            <a:pPr marL="158750" indent="0">
              <a:buNone/>
            </a:pPr>
            <a:endParaRPr lang="en-US" dirty="0">
              <a:cs typeface="Calibri"/>
            </a:endParaRPr>
          </a:p>
          <a:p>
            <a:pPr marL="158750" indent="0">
              <a:buNone/>
            </a:pPr>
            <a:r>
              <a:rPr lang="en-US" dirty="0">
                <a:cs typeface="Calibri"/>
              </a:rPr>
              <a:t>11. Collaboration Tools:</a:t>
            </a:r>
          </a:p>
          <a:p>
            <a:pPr marL="158750" indent="0">
              <a:buNone/>
            </a:pPr>
            <a:r>
              <a:rPr lang="en-US" dirty="0">
                <a:cs typeface="Calibri"/>
              </a:rPr>
              <a:t>    Tools like Slack, Microsoft Teams, and Google Workspace facilitate remote collaboration by providing cloud-based communication, document sharing, and project management features.</a:t>
            </a:r>
          </a:p>
          <a:p>
            <a:pPr marL="158750" indent="0">
              <a:buNone/>
            </a:pPr>
            <a:endParaRPr lang="en-US" dirty="0">
              <a:cs typeface="Calibri"/>
            </a:endParaRPr>
          </a:p>
          <a:p>
            <a:pPr marL="158750" indent="0">
              <a:buNone/>
            </a:pPr>
            <a:r>
              <a:rPr lang="en-US" dirty="0">
                <a:cs typeface="Calibri"/>
              </a:rPr>
              <a:t>12. Content Delivery Networks (CDNs):</a:t>
            </a:r>
          </a:p>
          <a:p>
            <a:pPr marL="158750" indent="0">
              <a:buNone/>
            </a:pPr>
            <a:r>
              <a:rPr lang="en-US" dirty="0">
                <a:cs typeface="Calibri"/>
              </a:rPr>
              <a:t>    CDNs, like Akamai and Cloudflare, use cloud resources to distribute web content to users from servers located strategically around the world, improving website performance and load times.</a:t>
            </a:r>
          </a:p>
          <a:p>
            <a:pPr marL="158750" indent="0">
              <a:buNone/>
            </a:pPr>
            <a:endParaRPr lang="en-US" dirty="0">
              <a:cs typeface="Calibri"/>
            </a:endParaRPr>
          </a:p>
          <a:p>
            <a:pPr marL="158750" indent="0">
              <a:buNone/>
            </a:pPr>
            <a:r>
              <a:rPr lang="en-US" dirty="0">
                <a:cs typeface="Calibri"/>
              </a:rPr>
              <a:t>13. Research and Scientific Computing:</a:t>
            </a:r>
          </a:p>
          <a:p>
            <a:pPr marL="158750" indent="0">
              <a:buNone/>
            </a:pPr>
            <a:r>
              <a:rPr lang="en-US" dirty="0">
                <a:cs typeface="Calibri"/>
              </a:rPr>
              <a:t>    Cloud platforms offer researchers the ability to access powerful computing resources for simulations, data analysis, and complex calculations without having to invest in dedicated hardware.</a:t>
            </a:r>
          </a:p>
          <a:p>
            <a:pPr marL="158750" indent="0">
              <a:buNone/>
            </a:pPr>
            <a:endParaRPr lang="en-US" dirty="0">
              <a:cs typeface="Calibri"/>
            </a:endParaRPr>
          </a:p>
          <a:p>
            <a:pPr marL="158750" indent="0">
              <a:buNone/>
            </a:pPr>
            <a:r>
              <a:rPr lang="en-US" dirty="0">
                <a:cs typeface="Calibri"/>
              </a:rPr>
              <a:t>14. Government Services:</a:t>
            </a:r>
          </a:p>
          <a:p>
            <a:pPr marL="158750" indent="0">
              <a:buNone/>
            </a:pPr>
            <a:r>
              <a:rPr lang="en-US" dirty="0">
                <a:cs typeface="Calibri"/>
              </a:rPr>
              <a:t>    Government agencies use cloud computing for services like tax processing, document storage, and citizen portals, enhancing accessibility and efficiency.</a:t>
            </a:r>
          </a:p>
          <a:p>
            <a:pPr marL="158750" indent="0">
              <a:buNone/>
            </a:pPr>
            <a:endParaRPr lang="en-US" dirty="0">
              <a:cs typeface="Calibri"/>
            </a:endParaRPr>
          </a:p>
          <a:p>
            <a:pPr marL="158750" indent="0">
              <a:buNone/>
            </a:pPr>
            <a:r>
              <a:rPr lang="en-US" dirty="0">
                <a:cs typeface="Calibri"/>
              </a:rPr>
              <a:t>15. Disaster Recovery and Business Continuity:</a:t>
            </a:r>
          </a:p>
          <a:p>
            <a:pPr marL="158750" indent="0">
              <a:buNone/>
            </a:pPr>
            <a:r>
              <a:rPr lang="en-US" dirty="0">
                <a:cs typeface="Calibri"/>
              </a:rPr>
              <a:t>    Cloud-based backup and recovery solutions help businesses ensure data safety and operational continuity in case of hardware failures, natural disasters, or other emergencies.</a:t>
            </a:r>
          </a:p>
          <a:p>
            <a:pPr marL="158750" indent="0">
              <a:buNone/>
            </a:pPr>
            <a:endParaRPr lang="en-US" dirty="0">
              <a:cs typeface="Calibri"/>
            </a:endParaRPr>
          </a:p>
          <a:p>
            <a:pPr marL="158750" indent="0">
              <a:buNone/>
            </a:pPr>
            <a:r>
              <a:rPr lang="en-US" dirty="0">
                <a:cs typeface="Calibri"/>
              </a:rPr>
              <a:t>These examples showcase the versatility and impact of cloud computing across various sectors, offering convenience, scalability, and cost-effectiveness to both individuals and organizations.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9296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71450" indent="-171450" algn="l">
              <a:lnSpc>
                <a:spcPct val="150000"/>
              </a:lnSpc>
              <a:buFont typeface="Arial" panose="020B0604020202020204" pitchFamily="34" charset="0"/>
              <a:buChar char="•"/>
            </a:pPr>
            <a:r>
              <a:rPr lang="en-IN" dirty="0"/>
              <a:t>Cloud Computing is an answer to ever-increasing need of computation power.</a:t>
            </a:r>
            <a:endParaRPr lang="en-US" dirty="0"/>
          </a:p>
          <a:p>
            <a:pPr marL="171450" indent="-171450" algn="l">
              <a:lnSpc>
                <a:spcPct val="150000"/>
              </a:lnSpc>
              <a:buFont typeface="Arial" panose="020B0604020202020204" pitchFamily="34" charset="0"/>
              <a:buChar char="•"/>
            </a:pPr>
            <a:r>
              <a:rPr lang="en-IN" dirty="0"/>
              <a:t>Azure is a cloud solution from Microsoft.</a:t>
            </a:r>
            <a:endParaRPr lang="en-US" dirty="0"/>
          </a:p>
          <a:p>
            <a:pPr marL="171450" indent="-171450" algn="l">
              <a:lnSpc>
                <a:spcPct val="150000"/>
              </a:lnSpc>
              <a:buFont typeface="Arial" panose="020B0604020202020204" pitchFamily="34" charset="0"/>
              <a:buChar char="•"/>
            </a:pPr>
            <a:r>
              <a:rPr lang="en-IN" dirty="0"/>
              <a:t>We have different delivery and deployment models in Cloud environment.</a:t>
            </a:r>
            <a:endParaRPr lang="en-US" dirty="0"/>
          </a:p>
          <a:p>
            <a:pPr marL="171450" indent="-171450" algn="l">
              <a:lnSpc>
                <a:spcPct val="150000"/>
              </a:lnSpc>
              <a:buFont typeface="Arial" panose="020B0604020202020204" pitchFamily="34" charset="0"/>
              <a:buChar char="•"/>
            </a:pPr>
            <a:r>
              <a:rPr lang="en-IN" dirty="0"/>
              <a:t>Knowing how packets are transmitted and delivered gives you a better understanding of what can happen to packets as they travel from source to destination.</a:t>
            </a:r>
          </a:p>
          <a:p>
            <a:pPr marL="171450" indent="-171450" algn="l">
              <a:lnSpc>
                <a:spcPct val="150000"/>
              </a:lnSpc>
              <a:buFont typeface="Arial" panose="020B0604020202020204" pitchFamily="34" charset="0"/>
              <a:buChar char="•"/>
            </a:pPr>
            <a:r>
              <a:rPr lang="en-IN" dirty="0"/>
              <a:t>A VPN connection establishes a secure connection between you and the internet.</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50</a:t>
            </a:fld>
            <a:endParaRPr lang="en-US" sz="1200" b="0" strike="noStrike" spc="-1">
              <a:latin typeface="Times New Roman"/>
            </a:endParaRPr>
          </a:p>
        </p:txBody>
      </p:sp>
    </p:spTree>
    <p:extLst>
      <p:ext uri="{BB962C8B-B14F-4D97-AF65-F5344CB8AC3E}">
        <p14:creationId xmlns:p14="http://schemas.microsoft.com/office/powerpoint/2010/main" val="1363899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51</a:t>
            </a:fld>
            <a:endParaRPr lang="en-US" sz="1200" b="0" strike="noStrike" spc="-1">
              <a:latin typeface="Times New Roman"/>
            </a:endParaRPr>
          </a:p>
        </p:txBody>
      </p:sp>
    </p:spTree>
    <p:extLst>
      <p:ext uri="{BB962C8B-B14F-4D97-AF65-F5344CB8AC3E}">
        <p14:creationId xmlns:p14="http://schemas.microsoft.com/office/powerpoint/2010/main" val="3850615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52</a:t>
            </a:fld>
            <a:endParaRPr lang="en-US" sz="1200" b="0" strike="noStrike" spc="-1">
              <a:latin typeface="Times New Roman"/>
            </a:endParaRPr>
          </a:p>
        </p:txBody>
      </p:sp>
    </p:spTree>
    <p:extLst>
      <p:ext uri="{BB962C8B-B14F-4D97-AF65-F5344CB8AC3E}">
        <p14:creationId xmlns:p14="http://schemas.microsoft.com/office/powerpoint/2010/main" val="1978575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53</a:t>
            </a:fld>
            <a:endParaRPr lang="en-US" sz="1200" b="0" strike="noStrike" spc="-1">
              <a:latin typeface="Times New Roman"/>
            </a:endParaRPr>
          </a:p>
        </p:txBody>
      </p:sp>
    </p:spTree>
    <p:extLst>
      <p:ext uri="{BB962C8B-B14F-4D97-AF65-F5344CB8AC3E}">
        <p14:creationId xmlns:p14="http://schemas.microsoft.com/office/powerpoint/2010/main" val="3957001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54</a:t>
            </a:fld>
            <a:endParaRPr lang="en-US" sz="1200" b="0" strike="noStrike" spc="-1">
              <a:latin typeface="Times New Roman"/>
            </a:endParaRPr>
          </a:p>
        </p:txBody>
      </p:sp>
    </p:spTree>
    <p:extLst>
      <p:ext uri="{BB962C8B-B14F-4D97-AF65-F5344CB8AC3E}">
        <p14:creationId xmlns:p14="http://schemas.microsoft.com/office/powerpoint/2010/main" val="10762751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55</a:t>
            </a:fld>
            <a:endParaRPr lang="en-US" sz="1200" b="0" strike="noStrike" spc="-1">
              <a:latin typeface="Times New Roman"/>
            </a:endParaRPr>
          </a:p>
        </p:txBody>
      </p:sp>
    </p:spTree>
    <p:extLst>
      <p:ext uri="{BB962C8B-B14F-4D97-AF65-F5344CB8AC3E}">
        <p14:creationId xmlns:p14="http://schemas.microsoft.com/office/powerpoint/2010/main" val="3008211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56</a:t>
            </a:fld>
            <a:endParaRPr lang="en-US" sz="1200" b="0" strike="noStrike" spc="-1">
              <a:latin typeface="Times New Roman"/>
            </a:endParaRPr>
          </a:p>
        </p:txBody>
      </p:sp>
    </p:spTree>
    <p:extLst>
      <p:ext uri="{BB962C8B-B14F-4D97-AF65-F5344CB8AC3E}">
        <p14:creationId xmlns:p14="http://schemas.microsoft.com/office/powerpoint/2010/main" val="1713816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57</a:t>
            </a:fld>
            <a:endParaRPr lang="en-US" sz="1200" b="0" strike="noStrike" spc="-1">
              <a:latin typeface="Times New Roman"/>
            </a:endParaRPr>
          </a:p>
        </p:txBody>
      </p:sp>
    </p:spTree>
    <p:extLst>
      <p:ext uri="{BB962C8B-B14F-4D97-AF65-F5344CB8AC3E}">
        <p14:creationId xmlns:p14="http://schemas.microsoft.com/office/powerpoint/2010/main" val="1358967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58</a:t>
            </a:fld>
            <a:endParaRPr lang="en-US" sz="1200" b="0" strike="noStrike" spc="-1">
              <a:latin typeface="Times New Roman"/>
            </a:endParaRPr>
          </a:p>
        </p:txBody>
      </p:sp>
    </p:spTree>
    <p:extLst>
      <p:ext uri="{BB962C8B-B14F-4D97-AF65-F5344CB8AC3E}">
        <p14:creationId xmlns:p14="http://schemas.microsoft.com/office/powerpoint/2010/main" val="3915070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Bef>
                <a:spcPts val="600"/>
              </a:spcBef>
              <a:buNone/>
            </a:pPr>
            <a:endParaRPr lang="en-US" sz="2800" dirty="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59</a:t>
            </a:fld>
            <a:endParaRPr lang="en-US" sz="1200" b="0" strike="noStrike" spc="-1">
              <a:latin typeface="Times New Roman"/>
            </a:endParaRPr>
          </a:p>
        </p:txBody>
      </p:sp>
    </p:spTree>
    <p:extLst>
      <p:ext uri="{BB962C8B-B14F-4D97-AF65-F5344CB8AC3E}">
        <p14:creationId xmlns:p14="http://schemas.microsoft.com/office/powerpoint/2010/main" val="295550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a:t>Cloud Computing is a technology that acts as backbone for harnessing the power of all IR 4.0 like Artificial Intelligence, Internet of Things (IoT), web technologies, cyber security, blockchain, data analytics, Big Data, and so on.</a:t>
            </a:r>
          </a:p>
          <a:p>
            <a:r>
              <a:rPr lang="en-IN"/>
              <a:t>In simple words, cloud computing means providing software and hardware services over some network, mostly internet. These software and hardware services include compute services, storage, databases, and network services. All these services can be scaled up or down, as per user requirement, and are available on demand over some network.</a:t>
            </a:r>
            <a:endParaRPr lang="en-IN">
              <a:cs typeface="Calibri"/>
            </a:endParaRPr>
          </a:p>
        </p:txBody>
      </p:sp>
      <p:sp>
        <p:nvSpPr>
          <p:cNvPr id="4" name="Slide Number Placeholder 3"/>
          <p:cNvSpPr>
            <a:spLocks noGrp="1"/>
          </p:cNvSpPr>
          <p:nvPr>
            <p:ph type="sldNum" sz="quarter" idx="5"/>
          </p:nvPr>
        </p:nvSpPr>
        <p:spPr/>
        <p:txBody>
          <a:bodyPr/>
          <a:lstStyle/>
          <a:p>
            <a:fld id="{6B9AA0D2-602A-4AC3-A468-48C21FA301C2}" type="slidenum">
              <a:rPr lang="en-US"/>
              <a:t>6</a:t>
            </a:fld>
            <a:endParaRPr lang="en-US"/>
          </a:p>
        </p:txBody>
      </p:sp>
    </p:spTree>
    <p:extLst>
      <p:ext uri="{BB962C8B-B14F-4D97-AF65-F5344CB8AC3E}">
        <p14:creationId xmlns:p14="http://schemas.microsoft.com/office/powerpoint/2010/main" val="1694482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tab pos="0" algn="l"/>
              </a:tabLst>
              <a:defRPr/>
            </a:pPr>
            <a:r>
              <a:rPr lang="en-US" sz="2000" b="1"/>
              <a:t>Thank you!</a:t>
            </a:r>
          </a:p>
          <a:p>
            <a:pPr marL="158750" indent="0">
              <a:lnSpc>
                <a:spcPct val="100000"/>
              </a:lnSpc>
              <a:buNone/>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90000"/>
              </a:lnSpc>
              <a:spcBef>
                <a:spcPts val="1000"/>
              </a:spcBef>
            </a:pPr>
            <a:r>
              <a:rPr lang="en-US" dirty="0"/>
              <a:t>Microsoft Azure, as the name suggests, is a cloud platform from Microsoft. </a:t>
            </a:r>
          </a:p>
          <a:p>
            <a:pPr algn="just">
              <a:lnSpc>
                <a:spcPct val="90000"/>
              </a:lnSpc>
              <a:spcBef>
                <a:spcPts val="1000"/>
              </a:spcBef>
            </a:pPr>
            <a:endParaRPr lang="en-US" dirty="0"/>
          </a:p>
          <a:p>
            <a:pPr algn="just">
              <a:lnSpc>
                <a:spcPct val="90000"/>
              </a:lnSpc>
              <a:spcBef>
                <a:spcPts val="1000"/>
              </a:spcBef>
            </a:pPr>
            <a:r>
              <a:rPr lang="en-US" b="0" i="0" dirty="0">
                <a:solidFill>
                  <a:srgbClr val="374151"/>
                </a:solidFill>
                <a:effectLst/>
                <a:latin typeface="Söhne"/>
              </a:rPr>
              <a:t>Microsoft Azure, one of the leading cloud computing platforms in the industry. Azure offers a vast array of services that enable businesses to build, deploy, and manage applications through Microsoft's global network of data centers. This presentation will provide an overview of Azure's key features, benefits, and use cases, shedding light on how it can accelerate innovation and scalability for organizations of all sizes. We'll explore its flexible infrastructure, extensive range of services, including virtual machines, databases, AI, and more. Additionally, we'll touch upon pricing models and the seamless integration with existing on-premises environments. By the end, you'll have a solid grasp of how Microsoft Azure is reshaping the IT landscape and revolutionizing the way we approach cloud computing.</a:t>
            </a:r>
            <a:endParaRPr lang="en-IN" dirty="0">
              <a:ea typeface="Calibri"/>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7</a:t>
            </a:fld>
            <a:endParaRPr lang="en-IN"/>
          </a:p>
        </p:txBody>
      </p:sp>
    </p:spTree>
    <p:extLst>
      <p:ext uri="{BB962C8B-B14F-4D97-AF65-F5344CB8AC3E}">
        <p14:creationId xmlns:p14="http://schemas.microsoft.com/office/powerpoint/2010/main" val="260968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Microsoft Azure is one of the latest cloud technology providers that gives enough flexibility in terms of infrastructure, cost and speed. Most of the companies are now migrating their applications and data to the cloud. Let's try to understand why do we need cloud computing with the help of this simple scenario. Let's have a look at this scenario.</a:t>
            </a:r>
          </a:p>
          <a:p>
            <a:endParaRPr lang="en-US">
              <a:cs typeface="Calibri"/>
            </a:endParaRPr>
          </a:p>
          <a:p>
            <a:pPr algn="just">
              <a:lnSpc>
                <a:spcPct val="150000"/>
              </a:lnSpc>
              <a:spcBef>
                <a:spcPts val="1000"/>
              </a:spcBef>
            </a:pPr>
            <a:r>
              <a:rPr lang="en-IN"/>
              <a:t>Let's say, there is A group of students have a great business idea. They plan to develop it and start a production.</a:t>
            </a:r>
            <a:endParaRPr lang="en-US"/>
          </a:p>
          <a:p>
            <a:pPr algn="just">
              <a:lnSpc>
                <a:spcPct val="150000"/>
              </a:lnSpc>
              <a:spcBef>
                <a:spcPts val="1000"/>
              </a:spcBef>
            </a:pPr>
            <a:endParaRPr lang="en-IN">
              <a:cs typeface="Calibri"/>
            </a:endParaRPr>
          </a:p>
          <a:p>
            <a:pPr algn="just">
              <a:lnSpc>
                <a:spcPct val="150000"/>
              </a:lnSpc>
              <a:spcBef>
                <a:spcPts val="1000"/>
              </a:spcBef>
            </a:pPr>
            <a:endParaRPr lang="en-IN">
              <a:cs typeface="Calibri"/>
            </a:endParaRPr>
          </a:p>
          <a:p>
            <a:pPr algn="just">
              <a:lnSpc>
                <a:spcPct val="150000"/>
              </a:lnSpc>
              <a:spcBef>
                <a:spcPts val="1000"/>
              </a:spcBef>
            </a:pPr>
            <a:r>
              <a:rPr lang="en-IN"/>
              <a:t>But wait, For that, they need to buy new Computing resources and a variety of software licences.</a:t>
            </a:r>
            <a:endParaRPr lang="en-US"/>
          </a:p>
          <a:p>
            <a:pPr algn="just">
              <a:lnSpc>
                <a:spcPct val="150000"/>
              </a:lnSpc>
              <a:spcBef>
                <a:spcPts val="1000"/>
              </a:spcBef>
            </a:pPr>
            <a:endParaRPr lang="en-IN"/>
          </a:p>
          <a:p>
            <a:pPr algn="just">
              <a:lnSpc>
                <a:spcPct val="150000"/>
              </a:lnSpc>
              <a:spcBef>
                <a:spcPts val="1000"/>
              </a:spcBef>
            </a:pPr>
            <a:r>
              <a:rPr lang="en-IN"/>
              <a:t>So, Buying and understanding the entire set up would be:</a:t>
            </a:r>
            <a:endParaRPr lang="en-IN">
              <a:cs typeface="Calibri" panose="020F0502020204030204"/>
            </a:endParaRPr>
          </a:p>
          <a:p>
            <a:pPr marL="171450" indent="-171450" algn="just">
              <a:lnSpc>
                <a:spcPct val="150000"/>
              </a:lnSpc>
              <a:spcBef>
                <a:spcPts val="1000"/>
              </a:spcBef>
              <a:buFont typeface="Arial"/>
              <a:buChar char="•"/>
            </a:pPr>
            <a:endParaRPr lang="en-IN">
              <a:cs typeface="Calibri" panose="020F0502020204030204"/>
            </a:endParaRPr>
          </a:p>
          <a:p>
            <a:pPr marL="171450" indent="-171450" algn="just">
              <a:lnSpc>
                <a:spcPct val="150000"/>
              </a:lnSpc>
              <a:spcBef>
                <a:spcPts val="1000"/>
              </a:spcBef>
              <a:buFont typeface="Wingdings,Sans-Serif"/>
              <a:buChar char="ü"/>
            </a:pPr>
            <a:r>
              <a:rPr lang="en-IN"/>
              <a:t>Time Consuming and Costly</a:t>
            </a:r>
            <a:endParaRPr lang="en-US"/>
          </a:p>
          <a:p>
            <a:pPr marL="171450" indent="-171450" algn="just">
              <a:lnSpc>
                <a:spcPct val="150000"/>
              </a:lnSpc>
              <a:spcBef>
                <a:spcPts val="1000"/>
              </a:spcBef>
              <a:buFont typeface="Wingdings,Sans-Serif"/>
              <a:buChar char="ü"/>
            </a:pPr>
            <a:r>
              <a:rPr lang="en-IN"/>
              <a:t>Requires Physical Space with sufficient power and cooling</a:t>
            </a:r>
            <a:endParaRPr lang="en-US"/>
          </a:p>
        </p:txBody>
      </p:sp>
      <p:sp>
        <p:nvSpPr>
          <p:cNvPr id="4" name="Slide Number Placeholder 3"/>
          <p:cNvSpPr>
            <a:spLocks noGrp="1"/>
          </p:cNvSpPr>
          <p:nvPr>
            <p:ph type="sldNum" sz="quarter" idx="5"/>
          </p:nvPr>
        </p:nvSpPr>
        <p:spPr/>
        <p:txBody>
          <a:bodyPr/>
          <a:lstStyle/>
          <a:p>
            <a:fld id="{6BCFD815-5454-45B9-93C9-36076FE77B9B}" type="slidenum">
              <a:rPr lang="en-IN" smtClean="0"/>
              <a:t>8</a:t>
            </a:fld>
            <a:endParaRPr lang="en-IN"/>
          </a:p>
        </p:txBody>
      </p:sp>
    </p:spTree>
    <p:extLst>
      <p:ext uri="{BB962C8B-B14F-4D97-AF65-F5344CB8AC3E}">
        <p14:creationId xmlns:p14="http://schemas.microsoft.com/office/powerpoint/2010/main" val="2926259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a:lnSpc>
                <a:spcPct val="150000"/>
              </a:lnSpc>
              <a:spcBef>
                <a:spcPts val="1000"/>
              </a:spcBef>
              <a:buFont typeface="Wingdings,Sans-Serif"/>
              <a:buNone/>
            </a:pPr>
            <a:r>
              <a:rPr lang="en-IN" dirty="0"/>
              <a:t>Let’s discuss why we use Microsoft Azure</a:t>
            </a:r>
          </a:p>
          <a:p>
            <a:pPr marL="285750" indent="-285750" algn="just">
              <a:lnSpc>
                <a:spcPct val="150000"/>
              </a:lnSpc>
              <a:spcBef>
                <a:spcPts val="1000"/>
              </a:spcBef>
              <a:buFont typeface="Wingdings,Sans-Serif"/>
              <a:buChar char="ü"/>
            </a:pPr>
            <a:r>
              <a:rPr lang="en-IN" dirty="0"/>
              <a:t>Maintaining and managing the infrastructure  requires technical experts</a:t>
            </a:r>
            <a:endParaRPr lang="en-US" dirty="0"/>
          </a:p>
          <a:p>
            <a:pPr marL="285750" indent="-285750">
              <a:lnSpc>
                <a:spcPct val="150000"/>
              </a:lnSpc>
              <a:spcBef>
                <a:spcPts val="1000"/>
              </a:spcBef>
              <a:buFont typeface="Wingdings,Sans-Serif"/>
              <a:buChar char="ü"/>
            </a:pPr>
            <a:r>
              <a:rPr lang="en-IN" dirty="0"/>
              <a:t>May be, they end acquiring maximum computing resources than the actual need that can lead to underutilization of the resources and increase in upfront cost.</a:t>
            </a:r>
            <a:endParaRPr lang="en-IN" dirty="0">
              <a:cs typeface="Calibri"/>
            </a:endParaRPr>
          </a:p>
          <a:p>
            <a:pPr marL="285750" indent="-285750">
              <a:lnSpc>
                <a:spcPct val="150000"/>
              </a:lnSpc>
              <a:spcBef>
                <a:spcPts val="1000"/>
              </a:spcBef>
              <a:buFont typeface="Wingdings,Sans-Serif"/>
              <a:buChar char="ü"/>
            </a:pPr>
            <a:r>
              <a:rPr lang="en-IN" dirty="0"/>
              <a:t>They end on Focusing more on troubleshooting at the infrastructure level than the end business goal.</a:t>
            </a:r>
            <a:endParaRPr lang="en-US" dirty="0"/>
          </a:p>
          <a:p>
            <a:pPr marL="285750" indent="-285750">
              <a:lnSpc>
                <a:spcPct val="150000"/>
              </a:lnSpc>
              <a:spcBef>
                <a:spcPts val="1000"/>
              </a:spcBef>
              <a:buFont typeface="Wingdings,Sans-Serif"/>
              <a:buChar char="ü"/>
            </a:pPr>
            <a:endParaRPr lang="en-IN" dirty="0"/>
          </a:p>
          <a:p>
            <a:r>
              <a:rPr lang="en-US" dirty="0">
                <a:cs typeface="Calibri"/>
              </a:rPr>
              <a:t>Can there be a possible solution? Yes there is one.</a:t>
            </a:r>
          </a:p>
        </p:txBody>
      </p:sp>
      <p:sp>
        <p:nvSpPr>
          <p:cNvPr id="4" name="Slide Number Placeholder 3"/>
          <p:cNvSpPr>
            <a:spLocks noGrp="1"/>
          </p:cNvSpPr>
          <p:nvPr>
            <p:ph type="sldNum" sz="quarter" idx="5"/>
          </p:nvPr>
        </p:nvSpPr>
        <p:spPr/>
        <p:txBody>
          <a:bodyPr/>
          <a:lstStyle/>
          <a:p>
            <a:fld id="{6BCFD815-5454-45B9-93C9-36076FE77B9B}" type="slidenum">
              <a:rPr lang="en-IN" smtClean="0"/>
              <a:t>9</a:t>
            </a:fld>
            <a:endParaRPr lang="en-IN"/>
          </a:p>
        </p:txBody>
      </p:sp>
    </p:spTree>
    <p:extLst>
      <p:ext uri="{BB962C8B-B14F-4D97-AF65-F5344CB8AC3E}">
        <p14:creationId xmlns:p14="http://schemas.microsoft.com/office/powerpoint/2010/main" val="279804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9/13/2023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0568CB48-A633-4903-83C0-5B6DFD777D87}" type="datetimeFigureOut">
              <a:rPr lang="en-US" smtClean="0"/>
              <a:t>9/13/2023</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t>‹#›</a:t>
            </a:fld>
            <a:endParaRPr lang="en-US"/>
          </a:p>
        </p:txBody>
      </p:sp>
    </p:spTree>
    <p:extLst>
      <p:ext uri="{BB962C8B-B14F-4D97-AF65-F5344CB8AC3E}">
        <p14:creationId xmlns:p14="http://schemas.microsoft.com/office/powerpoint/2010/main" val="3206841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id="{DE1AFE57-F776-4222-8563-232B0576A749}"/>
              </a:ext>
            </a:extLst>
          </p:cNvPr>
          <p:cNvSpPr txBox="1">
            <a:spLocks/>
          </p:cNvSpPr>
          <p:nvPr userDrawn="1"/>
        </p:nvSpPr>
        <p:spPr>
          <a:xfrm>
            <a:off x="3030050" y="4820383"/>
            <a:ext cx="2779468" cy="270363"/>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solidFill>
                <a:schemeClr val="tx1"/>
              </a:solidFill>
            </a:endParaRPr>
          </a:p>
        </p:txBody>
      </p:sp>
      <p:sp>
        <p:nvSpPr>
          <p:cNvPr id="9" name="Date Placeholder 8">
            <a:extLst>
              <a:ext uri="{FF2B5EF4-FFF2-40B4-BE49-F238E27FC236}">
                <a16:creationId xmlns:a16="http://schemas.microsoft.com/office/drawing/2014/main"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id="{288D7A06-EF4F-4E21-949E-C633A41BD612}"/>
              </a:ext>
            </a:extLst>
          </p:cNvPr>
          <p:cNvSpPr>
            <a:spLocks noGrp="1"/>
          </p:cNvSpPr>
          <p:nvPr>
            <p:ph type="ftr" sz="quarter" idx="11"/>
          </p:nvPr>
        </p:nvSpPr>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54983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DCA52A44-0DD3-84B8-5EBE-5FB96ACCA477}"/>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67F163-1295-C3C7-9AC3-386068E893BD}"/>
              </a:ext>
            </a:extLst>
          </p:cNvPr>
          <p:cNvSpPr txBox="1"/>
          <p:nvPr userDrawn="1"/>
        </p:nvSpPr>
        <p:spPr>
          <a:xfrm>
            <a:off x="132080" y="65687"/>
            <a:ext cx="2874505" cy="338554"/>
          </a:xfrm>
          <a:prstGeom prst="rect">
            <a:avLst/>
          </a:prstGeom>
          <a:noFill/>
        </p:spPr>
        <p:txBody>
          <a:bodyPr wrap="none" rtlCol="0">
            <a:spAutoFit/>
          </a:bodyPr>
          <a:lstStyle/>
          <a:p>
            <a:r>
              <a:rPr lang="en-US" sz="1600" b="1" dirty="0">
                <a:solidFill>
                  <a:schemeClr val="bg1"/>
                </a:solidFill>
              </a:rPr>
              <a:t>Basics of Cloud Computing</a:t>
            </a:r>
          </a:p>
        </p:txBody>
      </p:sp>
      <p:sp>
        <p:nvSpPr>
          <p:cNvPr id="13" name="Rectangle 12">
            <a:extLst>
              <a:ext uri="{FF2B5EF4-FFF2-40B4-BE49-F238E27FC236}">
                <a16:creationId xmlns:a16="http://schemas.microsoft.com/office/drawing/2014/main" id="{B7330252-7288-5611-C95E-86FC88F3EF6A}"/>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D5B9B8-B4DD-0953-2208-48264827E131}"/>
              </a:ext>
            </a:extLst>
          </p:cNvPr>
          <p:cNvPicPr>
            <a:picLocks noChangeAspect="1"/>
          </p:cNvPicPr>
          <p:nvPr userDrawn="1"/>
        </p:nvPicPr>
        <p:blipFill>
          <a:blip r:embed="rId16"/>
          <a:srcRect/>
          <a:stretch/>
        </p:blipFill>
        <p:spPr>
          <a:xfrm>
            <a:off x="7435308" y="70591"/>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www.bing.com/images/search?view=detailV2&amp;ccid=WwXOae29&amp;id=32A4659F1A28953BE6B12789037633BA73EE9EB0&amp;thid=OIP.WwXOae29m6ybjUuwLMALggHaH_&amp;mediaurl=https://cdn1.vectorstock.com/i/1000x1000/86/00/solution-icon-vector-8398600.jpg&amp;exph=1080&amp;expw=1000&amp;q=solution&amp;simid=608013128645940122&amp;form=IRPRST&amp;ck=818B65F81697CD1505A2AF359C937796&amp;selectedindex=46&amp;ajaxhist=0&amp;ajaxserp=0&amp;vt=0&amp;sim=1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google.com/imgres?imgurl=https://chrislazari.com/wp-content/uploads/2017/08/Cloud-Computing-Deployment-Models.png&amp;imgrefurl=https://chrislazari.com/what-is-cloud-computing/&amp;tbnid=OY9xTXf5PyEBGM&amp;vet=1&amp;docid=w1LCZz6nTyNxsM&amp;w=975&amp;h=407&amp;source=sh/x/i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hyperlink" Target="https://static.packt-cdn.com/products/9781789340501/graphics/11178d65-a95d-461c-86a7-2f6958a6ed70.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hyperlink" Target="https://static.packt-cdn.com/products/9781789340501/graphics/11178d65-a95d-461c-86a7-2f6958a6ed70.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hyperlink" Target="https://www.greyson.com/wp-content/uploads/2020/03/remote-access-vpn-1.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107a8nc3g2c4h.cloudfront.net/images/blog/wp-content/uploads/VPN-Types-Site-To-Site-VPN-1024x466.jpg"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5.sv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www.geeksforgeeks.org/explain-working-of-https/" TargetMode="External"/><Relationship Id="rId3" Type="http://schemas.openxmlformats.org/officeDocument/2006/relationships/hyperlink" Target="https://azure.microsoft.com/en-in/resources/cloud-computing-dictionary/what-is-cloud-computing/" TargetMode="External"/><Relationship Id="rId7" Type="http://schemas.openxmlformats.org/officeDocument/2006/relationships/hyperlink" Target="https://www.techtarget.com/searchnetworking/definition/subnet#:~:text=One%20goal%20of%20a%20subnet,space%2C%20improves%20address%20allocation%20efficiency"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www.ibm.com/docs/en/i/7.3?topic=networking-concepts" TargetMode="External"/><Relationship Id="rId5" Type="http://schemas.openxmlformats.org/officeDocument/2006/relationships/hyperlink" Target="https://www.javatpoint.com/cloud-service-models" TargetMode="External"/><Relationship Id="rId4" Type="http://schemas.openxmlformats.org/officeDocument/2006/relationships/hyperlink" Target="https://www.javatpoint.com/cloud-deployment-model" TargetMode="External"/><Relationship Id="rId9" Type="http://schemas.openxmlformats.org/officeDocument/2006/relationships/hyperlink" Target="https://www.freepi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thinkitsolutions.com/wp-content/uploads/2019/04/what-is-cloud-computing-with-example-300x187.pn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0"/>
            <a:ext cx="9144000" cy="5143500"/>
          </a:xfrm>
          <a:prstGeom prst="rect">
            <a:avLst/>
          </a:prstGeom>
        </p:spPr>
      </p:pic>
      <p:sp>
        <p:nvSpPr>
          <p:cNvPr id="7" name="Rectangle: Rounded Corners 6">
            <a:extLst>
              <a:ext uri="{FF2B5EF4-FFF2-40B4-BE49-F238E27FC236}">
                <a16:creationId xmlns:a16="http://schemas.microsoft.com/office/drawing/2014/main" id="{A56C7349-7A9B-15A6-D6FF-1A1073C1D1D6}"/>
              </a:ext>
            </a:extLst>
          </p:cNvPr>
          <p:cNvSpPr/>
          <p:nvPr/>
        </p:nvSpPr>
        <p:spPr>
          <a:xfrm>
            <a:off x="1169043" y="1076446"/>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oogle Shape;110;p4" descr="A close up of a sign&#10;&#10;Description automatically generated">
            <a:extLst>
              <a:ext uri="{FF2B5EF4-FFF2-40B4-BE49-F238E27FC236}">
                <a16:creationId xmlns:a16="http://schemas.microsoft.com/office/drawing/2014/main" id="{188FA9DF-02EC-DC46-D1A1-EE19E372DCDE}"/>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0" name="Picture 9">
            <a:extLst>
              <a:ext uri="{FF2B5EF4-FFF2-40B4-BE49-F238E27FC236}">
                <a16:creationId xmlns:a16="http://schemas.microsoft.com/office/drawing/2014/main" id="{2CB15723-BCF5-9E24-423F-05390DC688E6}"/>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2" name="Straight Connector 11">
            <a:extLst>
              <a:ext uri="{FF2B5EF4-FFF2-40B4-BE49-F238E27FC236}">
                <a16:creationId xmlns:a16="http://schemas.microsoft.com/office/drawing/2014/main" id="{C3B0059E-3940-0BA1-5DFE-B6B0C1AF5224}"/>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EE66C1-7FFD-A161-403E-C30DE4995E37}"/>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AB05CFAF-397B-B710-78A6-734374DC7983}"/>
              </a:ext>
            </a:extLst>
          </p:cNvPr>
          <p:cNvPicPr/>
          <p:nvPr/>
        </p:nvPicPr>
        <p:blipFill>
          <a:blip r:embed="rId6"/>
          <a:stretch/>
        </p:blipFill>
        <p:spPr>
          <a:xfrm>
            <a:off x="6212294" y="1633695"/>
            <a:ext cx="1402381" cy="363414"/>
          </a:xfrm>
          <a:prstGeom prst="rect">
            <a:avLst/>
          </a:prstGeom>
          <a:ln w="0">
            <a:noFill/>
          </a:ln>
        </p:spPr>
      </p:pic>
      <p:cxnSp>
        <p:nvCxnSpPr>
          <p:cNvPr id="16" name="Straight Connector 15">
            <a:extLst>
              <a:ext uri="{FF2B5EF4-FFF2-40B4-BE49-F238E27FC236}">
                <a16:creationId xmlns:a16="http://schemas.microsoft.com/office/drawing/2014/main" id="{2F6417DF-EDC2-5787-695E-DB0F2B553834}"/>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7" name="Picture 16" descr="A blue and black text&#10;&#10;Description automatically generated">
            <a:extLst>
              <a:ext uri="{FF2B5EF4-FFF2-40B4-BE49-F238E27FC236}">
                <a16:creationId xmlns:a16="http://schemas.microsoft.com/office/drawing/2014/main" id="{DB134160-1F6C-0162-4DD6-2FD88AB110B0}"/>
              </a:ext>
            </a:extLst>
          </p:cNvPr>
          <p:cNvPicPr>
            <a:picLocks noChangeAspect="1"/>
          </p:cNvPicPr>
          <p:nvPr/>
        </p:nvPicPr>
        <p:blipFill>
          <a:blip r:embed="rId7"/>
          <a:stretch>
            <a:fillRect/>
          </a:stretch>
        </p:blipFill>
        <p:spPr>
          <a:xfrm>
            <a:off x="1567263" y="1495382"/>
            <a:ext cx="1816256" cy="454064"/>
          </a:xfrm>
          <a:prstGeom prst="rect">
            <a:avLst/>
          </a:prstGeom>
        </p:spPr>
      </p:pic>
      <p:sp>
        <p:nvSpPr>
          <p:cNvPr id="19" name="Rectangle: Rounded Corners 18">
            <a:extLst>
              <a:ext uri="{FF2B5EF4-FFF2-40B4-BE49-F238E27FC236}">
                <a16:creationId xmlns:a16="http://schemas.microsoft.com/office/drawing/2014/main" id="{7CC9D9D0-B3C2-FCD6-C8D6-77D3FEAB6A00}"/>
              </a:ext>
            </a:extLst>
          </p:cNvPr>
          <p:cNvSpPr/>
          <p:nvPr/>
        </p:nvSpPr>
        <p:spPr>
          <a:xfrm>
            <a:off x="1689123" y="2631693"/>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Basics of 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61356" y="1144248"/>
            <a:ext cx="2216084" cy="2165009"/>
          </a:xfrm>
        </p:spPr>
        <p:txBody>
          <a:bodyPr vert="horz" lIns="68580" tIns="34290" rIns="68580" bIns="34290" rtlCol="0" anchor="t">
            <a:normAutofit/>
          </a:bodyPr>
          <a:lstStyle/>
          <a:p>
            <a:pPr>
              <a:spcBef>
                <a:spcPts val="600"/>
              </a:spcBef>
              <a:buNone/>
            </a:pPr>
            <a:r>
              <a:rPr lang="en-US" dirty="0">
                <a:solidFill>
                  <a:schemeClr val="tx1"/>
                </a:solidFill>
              </a:rPr>
              <a:t>Microsoft Azure provides:</a:t>
            </a:r>
          </a:p>
          <a:p>
            <a:pPr marL="173736" indent="-173736">
              <a:spcBef>
                <a:spcPts val="600"/>
              </a:spcBef>
              <a:buClr>
                <a:srgbClr val="002060"/>
              </a:buClr>
              <a:buFont typeface="Arial" panose="020B0604020202020204" pitchFamily="34" charset="0"/>
              <a:buChar char="•"/>
            </a:pPr>
            <a:r>
              <a:rPr lang="en-IN" dirty="0">
                <a:solidFill>
                  <a:schemeClr val="tx1"/>
                </a:solidFill>
              </a:rPr>
              <a:t>High availability</a:t>
            </a:r>
          </a:p>
          <a:p>
            <a:pPr marL="173736" indent="-173736">
              <a:spcBef>
                <a:spcPts val="600"/>
              </a:spcBef>
              <a:buClr>
                <a:srgbClr val="002060"/>
              </a:buClr>
              <a:buFont typeface="Arial" panose="020B0604020202020204" pitchFamily="34" charset="0"/>
              <a:buChar char="•"/>
            </a:pPr>
            <a:r>
              <a:rPr lang="en-IN" dirty="0">
                <a:solidFill>
                  <a:schemeClr val="tx1"/>
                </a:solidFill>
              </a:rPr>
              <a:t>Scalability</a:t>
            </a:r>
          </a:p>
          <a:p>
            <a:pPr marL="173736" indent="-173736">
              <a:spcBef>
                <a:spcPts val="600"/>
              </a:spcBef>
              <a:buClr>
                <a:srgbClr val="002060"/>
              </a:buClr>
              <a:buFont typeface="Arial" panose="020B0604020202020204" pitchFamily="34" charset="0"/>
              <a:buChar char="•"/>
            </a:pPr>
            <a:r>
              <a:rPr lang="en-IN" dirty="0">
                <a:solidFill>
                  <a:schemeClr val="tx1"/>
                </a:solidFill>
              </a:rPr>
              <a:t>Elasticity</a:t>
            </a:r>
          </a:p>
          <a:p>
            <a:pPr marL="173736" indent="-173736">
              <a:spcBef>
                <a:spcPts val="600"/>
              </a:spcBef>
              <a:buClr>
                <a:srgbClr val="002060"/>
              </a:buClr>
              <a:buFont typeface="Arial" panose="020B0604020202020204" pitchFamily="34" charset="0"/>
              <a:buChar char="•"/>
            </a:pPr>
            <a:r>
              <a:rPr lang="en-IN" dirty="0">
                <a:solidFill>
                  <a:schemeClr val="tx1"/>
                </a:solidFill>
              </a:rPr>
              <a:t>Agility</a:t>
            </a:r>
          </a:p>
          <a:p>
            <a:pPr marL="173736" indent="-173736">
              <a:spcBef>
                <a:spcPts val="600"/>
              </a:spcBef>
              <a:buClr>
                <a:srgbClr val="002060"/>
              </a:buClr>
              <a:buFont typeface="Arial" panose="020B0604020202020204" pitchFamily="34" charset="0"/>
              <a:buChar char="•"/>
            </a:pPr>
            <a:r>
              <a:rPr lang="en-IN" dirty="0">
                <a:solidFill>
                  <a:schemeClr val="tx1"/>
                </a:solidFill>
              </a:rPr>
              <a:t>Geo-distribution</a:t>
            </a:r>
          </a:p>
          <a:p>
            <a:pPr marL="173736" indent="-173736">
              <a:spcBef>
                <a:spcPts val="600"/>
              </a:spcBef>
              <a:buClr>
                <a:srgbClr val="002060"/>
              </a:buClr>
              <a:buFont typeface="Arial" panose="020B0604020202020204" pitchFamily="34" charset="0"/>
              <a:buChar char="•"/>
            </a:pPr>
            <a:r>
              <a:rPr lang="en-IN" dirty="0">
                <a:solidFill>
                  <a:schemeClr val="tx1"/>
                </a:solidFill>
              </a:rPr>
              <a:t>Disaster recovery</a:t>
            </a:r>
            <a:endParaRPr lang="en-IN" dirty="0">
              <a:solidFill>
                <a:schemeClr val="tx1"/>
              </a:solidFill>
              <a:ea typeface="+mj-ea"/>
            </a:endParaRPr>
          </a:p>
        </p:txBody>
      </p:sp>
      <p:pic>
        <p:nvPicPr>
          <p:cNvPr id="4" name="Picture 4" descr="Icon&#10;&#10;Description automatically generated">
            <a:extLst>
              <a:ext uri="{FF2B5EF4-FFF2-40B4-BE49-F238E27FC236}">
                <a16:creationId xmlns:a16="http://schemas.microsoft.com/office/drawing/2014/main" id="{EBB9546E-BEF3-B4EF-55E8-C31F1204BFB2}"/>
              </a:ext>
            </a:extLst>
          </p:cNvPr>
          <p:cNvPicPr>
            <a:picLocks noChangeAspect="1"/>
          </p:cNvPicPr>
          <p:nvPr/>
        </p:nvPicPr>
        <p:blipFill rotWithShape="1">
          <a:blip r:embed="rId3"/>
          <a:srcRect l="8073" t="5642" r="10340" b="11736"/>
          <a:stretch/>
        </p:blipFill>
        <p:spPr>
          <a:xfrm>
            <a:off x="5573487" y="1196894"/>
            <a:ext cx="2640091" cy="2887434"/>
          </a:xfrm>
          <a:prstGeom prst="rect">
            <a:avLst/>
          </a:prstGeom>
        </p:spPr>
      </p:pic>
      <p:sp>
        <p:nvSpPr>
          <p:cNvPr id="2" name="Rectangle: Rounded Corners 1">
            <a:extLst>
              <a:ext uri="{FF2B5EF4-FFF2-40B4-BE49-F238E27FC236}">
                <a16:creationId xmlns:a16="http://schemas.microsoft.com/office/drawing/2014/main" id="{7D7DAC6A-2A02-2B80-7A9E-68DBBF566672}"/>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3" name="TextBox 4">
            <a:extLst>
              <a:ext uri="{FF2B5EF4-FFF2-40B4-BE49-F238E27FC236}">
                <a16:creationId xmlns:a16="http://schemas.microsoft.com/office/drawing/2014/main" id="{4AC2D669-2266-AEEB-1231-62A43373431B}"/>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51194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93C3-38BB-AD72-E4CF-30DFCF18E443}"/>
              </a:ext>
            </a:extLst>
          </p:cNvPr>
          <p:cNvSpPr>
            <a:spLocks noGrp="1"/>
          </p:cNvSpPr>
          <p:nvPr>
            <p:ph type="ctrTitle"/>
          </p:nvPr>
        </p:nvSpPr>
        <p:spPr>
          <a:xfrm>
            <a:off x="285677" y="2431850"/>
            <a:ext cx="8578679" cy="860802"/>
          </a:xfrm>
        </p:spPr>
        <p:txBody>
          <a:bodyPr>
            <a:noAutofit/>
          </a:bodyPr>
          <a:lstStyle/>
          <a:p>
            <a:r>
              <a:rPr lang="en-US" sz="3000" b="1" dirty="0">
                <a:solidFill>
                  <a:srgbClr val="002060"/>
                </a:solidFill>
                <a:ea typeface="+mj-lt"/>
              </a:rPr>
              <a:t>Cloud Deployment and Service Delivery Models</a:t>
            </a:r>
          </a:p>
        </p:txBody>
      </p:sp>
    </p:spTree>
    <p:extLst>
      <p:ext uri="{BB962C8B-B14F-4D97-AF65-F5344CB8AC3E}">
        <p14:creationId xmlns:p14="http://schemas.microsoft.com/office/powerpoint/2010/main" val="90235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2A849-96E8-466C-BD6C-1370E36EF31E}"/>
              </a:ext>
            </a:extLst>
          </p:cNvPr>
          <p:cNvSpPr>
            <a:spLocks noGrp="1"/>
          </p:cNvSpPr>
          <p:nvPr>
            <p:ph type="title"/>
          </p:nvPr>
        </p:nvSpPr>
        <p:spPr>
          <a:xfrm>
            <a:off x="137041" y="615439"/>
            <a:ext cx="4025646" cy="447008"/>
          </a:xfrm>
        </p:spPr>
        <p:txBody>
          <a:bodyPr/>
          <a:lstStyle/>
          <a:p>
            <a:r>
              <a:rPr lang="en-US" sz="1600" b="1" dirty="0">
                <a:solidFill>
                  <a:srgbClr val="002060"/>
                </a:solidFill>
                <a:latin typeface="Arial" panose="020B0604020202020204" pitchFamily="34" charset="0"/>
                <a:cs typeface="Arial" panose="020B0604020202020204" pitchFamily="34" charset="0"/>
              </a:rPr>
              <a:t>Cloud Computing Deployment Models</a:t>
            </a:r>
            <a:endParaRPr lang="en-IN" sz="1600" b="1" dirty="0">
              <a:solidFill>
                <a:srgbClr val="002060"/>
              </a:solidFill>
              <a:latin typeface="Arial" panose="020B0604020202020204" pitchFamily="34" charset="0"/>
              <a:cs typeface="Arial" panose="020B0604020202020204" pitchFamily="34" charset="0"/>
            </a:endParaRPr>
          </a:p>
        </p:txBody>
      </p:sp>
      <p:pic>
        <p:nvPicPr>
          <p:cNvPr id="10242" name="Picture 2" descr="What is Cloud Computing? - Chris Lazari">
            <a:extLst>
              <a:ext uri="{FF2B5EF4-FFF2-40B4-BE49-F238E27FC236}">
                <a16:creationId xmlns:a16="http://schemas.microsoft.com/office/drawing/2014/main" id="{D55D8DE7-EC5B-473F-849D-2E722238F9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37911" y="1171218"/>
            <a:ext cx="6868179" cy="2867025"/>
          </a:xfrm>
          <a:prstGeom prst="rect">
            <a:avLst/>
          </a:prstGeom>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3213B86-FE12-B992-E83D-1FFFED836B43}"/>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3" name="TextBox 4">
            <a:extLst>
              <a:ext uri="{FF2B5EF4-FFF2-40B4-BE49-F238E27FC236}">
                <a16:creationId xmlns:a16="http://schemas.microsoft.com/office/drawing/2014/main" id="{4A001D04-E54E-05DC-5BE3-AE26280FBE01}"/>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280253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107" y="621463"/>
            <a:ext cx="8353616" cy="353898"/>
          </a:xfrm>
        </p:spPr>
        <p:txBody>
          <a:bodyPr vert="horz" lIns="68580" tIns="34290" rIns="68580" bIns="34290" rtlCol="0" anchor="t">
            <a:noAutofit/>
          </a:bodyPr>
          <a:lstStyle/>
          <a:p>
            <a:r>
              <a:rPr lang="en-US" sz="1600" b="1" dirty="0">
                <a:solidFill>
                  <a:srgbClr val="002060"/>
                </a:solidFill>
              </a:rPr>
              <a:t>Private Cloud</a:t>
            </a:r>
          </a:p>
          <a:p>
            <a:endParaRPr lang="en-US" sz="1950" b="1" dirty="0"/>
          </a:p>
        </p:txBody>
      </p:sp>
      <p:sp>
        <p:nvSpPr>
          <p:cNvPr id="4" name="TextBox 3">
            <a:extLst>
              <a:ext uri="{FF2B5EF4-FFF2-40B4-BE49-F238E27FC236}">
                <a16:creationId xmlns:a16="http://schemas.microsoft.com/office/drawing/2014/main" id="{FA2749E6-9A75-B545-D853-9A1C3433417C}"/>
              </a:ext>
            </a:extLst>
          </p:cNvPr>
          <p:cNvSpPr txBox="1"/>
          <p:nvPr/>
        </p:nvSpPr>
        <p:spPr>
          <a:xfrm>
            <a:off x="145863" y="1134032"/>
            <a:ext cx="4008125" cy="1615827"/>
          </a:xfrm>
          <a:prstGeom prst="rect">
            <a:avLst/>
          </a:prstGeom>
          <a:noFill/>
        </p:spPr>
        <p:txBody>
          <a:bodyPr wrap="square">
            <a:spAutoFit/>
          </a:bodyPr>
          <a:lstStyle/>
          <a:p>
            <a:pPr marL="173736" indent="-173736">
              <a:spcBef>
                <a:spcPts val="600"/>
              </a:spcBef>
              <a:buClr>
                <a:srgbClr val="002060"/>
              </a:buClr>
              <a:buFont typeface="Arial" panose="020B0604020202020204" pitchFamily="34" charset="0"/>
              <a:buChar char="•"/>
            </a:pPr>
            <a:r>
              <a:rPr lang="en-US" sz="1400" dirty="0"/>
              <a:t>The cloud services are offered on a private infrastructure.</a:t>
            </a:r>
          </a:p>
          <a:p>
            <a:pPr marL="173736" indent="-173736">
              <a:spcBef>
                <a:spcPts val="600"/>
              </a:spcBef>
              <a:buClr>
                <a:srgbClr val="002060"/>
              </a:buClr>
              <a:buFont typeface="Arial" panose="020B0604020202020204" pitchFamily="34" charset="0"/>
              <a:buChar char="•"/>
            </a:pPr>
            <a:r>
              <a:rPr lang="en-US" sz="1400" dirty="0"/>
              <a:t>Most of the times private cloud is for internal developers</a:t>
            </a:r>
          </a:p>
          <a:p>
            <a:pPr marL="173736" indent="-173736">
              <a:spcBef>
                <a:spcPts val="600"/>
              </a:spcBef>
              <a:buClr>
                <a:srgbClr val="002060"/>
              </a:buClr>
              <a:buFont typeface="Arial" panose="020B0604020202020204" pitchFamily="34" charset="0"/>
              <a:buChar char="•"/>
            </a:pPr>
            <a:r>
              <a:rPr lang="en-US" sz="1400" dirty="0"/>
              <a:t>Misses most if not all the benefits of the cloud.</a:t>
            </a:r>
          </a:p>
          <a:p>
            <a:pPr marL="173736" indent="-173736">
              <a:spcBef>
                <a:spcPts val="600"/>
              </a:spcBef>
              <a:buClr>
                <a:srgbClr val="002060"/>
              </a:buClr>
              <a:buFont typeface="Arial" panose="020B0604020202020204" pitchFamily="34" charset="0"/>
              <a:buChar char="•"/>
            </a:pPr>
            <a:r>
              <a:rPr lang="en-US" sz="1400" dirty="0"/>
              <a:t>Similar to an on-premise data center.</a:t>
            </a:r>
          </a:p>
        </p:txBody>
      </p:sp>
      <p:pic>
        <p:nvPicPr>
          <p:cNvPr id="6" name="Graphic 5" descr="Cloud with solid fill">
            <a:extLst>
              <a:ext uri="{FF2B5EF4-FFF2-40B4-BE49-F238E27FC236}">
                <a16:creationId xmlns:a16="http://schemas.microsoft.com/office/drawing/2014/main" id="{0727074E-D5E9-32E5-3439-256B318809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2399" b="20606"/>
          <a:stretch/>
        </p:blipFill>
        <p:spPr>
          <a:xfrm>
            <a:off x="4802771" y="1619794"/>
            <a:ext cx="3972742" cy="2264230"/>
          </a:xfrm>
          <a:prstGeom prst="rect">
            <a:avLst/>
          </a:prstGeom>
        </p:spPr>
      </p:pic>
    </p:spTree>
    <p:extLst>
      <p:ext uri="{BB962C8B-B14F-4D97-AF65-F5344CB8AC3E}">
        <p14:creationId xmlns:p14="http://schemas.microsoft.com/office/powerpoint/2010/main" val="85619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68741" y="631424"/>
            <a:ext cx="8353616" cy="440753"/>
          </a:xfrm>
        </p:spPr>
        <p:txBody>
          <a:bodyPr vert="horz" lIns="68580" tIns="34290" rIns="68580" bIns="34290" rtlCol="0" anchor="t">
            <a:noAutofit/>
          </a:bodyPr>
          <a:lstStyle/>
          <a:p>
            <a:r>
              <a:rPr lang="en-US" sz="1600" b="1" dirty="0">
                <a:solidFill>
                  <a:srgbClr val="002060"/>
                </a:solidFill>
              </a:rPr>
              <a:t>Community Cloud</a:t>
            </a:r>
          </a:p>
          <a:p>
            <a:endParaRPr lang="en-US" sz="1950" dirty="0"/>
          </a:p>
          <a:p>
            <a:pPr fontAlgn="base">
              <a:lnSpc>
                <a:spcPct val="150000"/>
              </a:lnSpc>
            </a:pPr>
            <a:br>
              <a:rPr lang="en-US" sz="1950" dirty="0">
                <a:latin typeface="Arial" panose="020B0604020202020204" pitchFamily="34" charset="0"/>
                <a:cs typeface="Arial" panose="020B0604020202020204" pitchFamily="34" charset="0"/>
              </a:rPr>
            </a:br>
            <a:endParaRPr lang="en-US" sz="195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91DC19C-BDC6-60DA-78E6-569E43F5D7D9}"/>
              </a:ext>
            </a:extLst>
          </p:cNvPr>
          <p:cNvSpPr txBox="1"/>
          <p:nvPr/>
        </p:nvSpPr>
        <p:spPr>
          <a:xfrm>
            <a:off x="132803" y="1130150"/>
            <a:ext cx="3742511" cy="1107996"/>
          </a:xfrm>
          <a:prstGeom prst="rect">
            <a:avLst/>
          </a:prstGeom>
          <a:noFill/>
        </p:spPr>
        <p:txBody>
          <a:bodyPr wrap="square">
            <a:spAutoFit/>
          </a:bodyPr>
          <a:lstStyle/>
          <a:p>
            <a:pPr marL="285750" indent="-285750" fontAlgn="base">
              <a:spcBef>
                <a:spcPts val="600"/>
              </a:spcBef>
              <a:buFont typeface="Arial" panose="020B0604020202020204" pitchFamily="34" charset="0"/>
              <a:buChar char="•"/>
            </a:pPr>
            <a:r>
              <a:rPr lang="en-US" dirty="0"/>
              <a:t>Specific group of users band together to build a community cloud</a:t>
            </a:r>
          </a:p>
          <a:p>
            <a:pPr marL="285750" indent="-285750" fontAlgn="base">
              <a:spcBef>
                <a:spcPts val="600"/>
              </a:spcBef>
              <a:buFont typeface="Arial" panose="020B0604020202020204" pitchFamily="34" charset="0"/>
              <a:buChar char="•"/>
            </a:pPr>
            <a:r>
              <a:rPr lang="en-US" dirty="0"/>
              <a:t>Like a private club cloud.</a:t>
            </a:r>
          </a:p>
          <a:p>
            <a:pPr marL="285750" indent="-285750">
              <a:spcBef>
                <a:spcPts val="600"/>
              </a:spcBef>
              <a:buFont typeface="Arial" panose="020B0604020202020204" pitchFamily="34" charset="0"/>
              <a:buChar char="•"/>
            </a:pPr>
            <a:r>
              <a:rPr lang="en-US" dirty="0"/>
              <a:t>Not a go to concept.</a:t>
            </a:r>
            <a:endParaRPr lang="en-IN" dirty="0"/>
          </a:p>
        </p:txBody>
      </p:sp>
      <p:pic>
        <p:nvPicPr>
          <p:cNvPr id="1026" name="Picture 2" descr="Free photo people holding clouds">
            <a:extLst>
              <a:ext uri="{FF2B5EF4-FFF2-40B4-BE49-F238E27FC236}">
                <a16:creationId xmlns:a16="http://schemas.microsoft.com/office/drawing/2014/main" id="{74328A3E-BE2B-F91D-7546-D0C9E1715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508" y="1137778"/>
            <a:ext cx="4310743" cy="27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2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8928" y="631425"/>
            <a:ext cx="1835331" cy="353663"/>
          </a:xfrm>
        </p:spPr>
        <p:txBody>
          <a:bodyPr vert="horz" lIns="68580" tIns="34290" rIns="68580" bIns="34290" rtlCol="0" anchor="t">
            <a:noAutofit/>
          </a:bodyPr>
          <a:lstStyle/>
          <a:p>
            <a:r>
              <a:rPr lang="en-US" sz="1600" b="1" dirty="0">
                <a:solidFill>
                  <a:srgbClr val="002060"/>
                </a:solidFill>
              </a:rPr>
              <a:t>Public Cloud</a:t>
            </a:r>
          </a:p>
          <a:p>
            <a:endParaRPr lang="en-US" sz="1950" b="1" dirty="0"/>
          </a:p>
        </p:txBody>
      </p:sp>
      <p:sp>
        <p:nvSpPr>
          <p:cNvPr id="3" name="TextBox 2">
            <a:extLst>
              <a:ext uri="{FF2B5EF4-FFF2-40B4-BE49-F238E27FC236}">
                <a16:creationId xmlns:a16="http://schemas.microsoft.com/office/drawing/2014/main" id="{066A6742-B8FF-7295-151A-990F6D3EE161}"/>
              </a:ext>
            </a:extLst>
          </p:cNvPr>
          <p:cNvSpPr txBox="1"/>
          <p:nvPr/>
        </p:nvSpPr>
        <p:spPr>
          <a:xfrm>
            <a:off x="137158" y="1060482"/>
            <a:ext cx="4304213" cy="13450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Most common form of cloud deployment.</a:t>
            </a:r>
          </a:p>
          <a:p>
            <a:pPr marL="285750" indent="-285750">
              <a:lnSpc>
                <a:spcPct val="150000"/>
              </a:lnSpc>
              <a:buFont typeface="Arial" panose="020B0604020202020204" pitchFamily="34" charset="0"/>
              <a:buChar char="•"/>
            </a:pPr>
            <a:r>
              <a:rPr lang="en-US" sz="1400" dirty="0"/>
              <a:t>Every online user is using at least a few services deployed on public cloud.</a:t>
            </a:r>
          </a:p>
          <a:p>
            <a:pPr marL="285750" indent="-285750">
              <a:lnSpc>
                <a:spcPct val="150000"/>
              </a:lnSpc>
              <a:buFont typeface="Arial" panose="020B0604020202020204" pitchFamily="34" charset="0"/>
              <a:buChar char="•"/>
            </a:pPr>
            <a:r>
              <a:rPr lang="en-US" sz="1400" dirty="0"/>
              <a:t>Accessible through the public Internet.</a:t>
            </a:r>
          </a:p>
        </p:txBody>
      </p:sp>
      <p:pic>
        <p:nvPicPr>
          <p:cNvPr id="2050" name="Picture 2" descr="Free photo saas concept collage">
            <a:extLst>
              <a:ext uri="{FF2B5EF4-FFF2-40B4-BE49-F238E27FC236}">
                <a16:creationId xmlns:a16="http://schemas.microsoft.com/office/drawing/2014/main" id="{AFCA1E9B-BD76-882D-79CC-7195DE186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940" y="1027891"/>
            <a:ext cx="4169963" cy="277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1913124" cy="355202"/>
          </a:xfrm>
        </p:spPr>
        <p:txBody>
          <a:bodyPr vert="horz" lIns="68580" tIns="34290" rIns="68580" bIns="34290" rtlCol="0" anchor="t">
            <a:noAutofit/>
          </a:bodyPr>
          <a:lstStyle/>
          <a:p>
            <a:r>
              <a:rPr lang="en-US" sz="1600" b="1" dirty="0">
                <a:solidFill>
                  <a:srgbClr val="002060"/>
                </a:solidFill>
              </a:rPr>
              <a:t>Hybrid Cloud</a:t>
            </a:r>
          </a:p>
          <a:p>
            <a:endParaRPr lang="en-US" sz="1950" b="1" dirty="0"/>
          </a:p>
          <a:p>
            <a:endParaRPr lang="en-US" sz="1800" dirty="0">
              <a:latin typeface="Arial" panose="020B0604020202020204" pitchFamily="34" charset="0"/>
              <a:cs typeface="Arial" panose="020B0604020202020204" pitchFamily="34" charset="0"/>
            </a:endParaRPr>
          </a:p>
          <a:p>
            <a:endParaRPr lang="en-US" sz="195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600438"/>
          </a:xfrm>
          <a:prstGeom prst="rect">
            <a:avLst/>
          </a:prstGeom>
          <a:noFill/>
        </p:spPr>
        <p:txBody>
          <a:bodyPr wrap="square">
            <a:spAutoFit/>
          </a:bodyPr>
          <a:lstStyle/>
          <a:p>
            <a:r>
              <a:rPr lang="en-US" sz="1400" dirty="0"/>
              <a:t>The hybrid cloud combines and unifies public cloud, private and on-premises infrastructure to create  a single, flexible and cost optimal IT infrastructure.</a:t>
            </a:r>
          </a:p>
          <a:p>
            <a:endParaRPr lang="en-US" sz="1400" dirty="0"/>
          </a:p>
          <a:p>
            <a:r>
              <a:rPr lang="en-US" sz="1400" dirty="0"/>
              <a:t>With hybrid cloud business objective can be achieved more effectively and efficiently than public or private cloud.</a:t>
            </a:r>
            <a:endParaRPr lang="en-US" sz="1400" dirty="0">
              <a:latin typeface="Arial" panose="020B0604020202020204" pitchFamily="34" charset="0"/>
              <a:cs typeface="Arial" panose="020B0604020202020204" pitchFamily="34" charset="0"/>
            </a:endParaRPr>
          </a:p>
        </p:txBody>
      </p:sp>
      <p:pic>
        <p:nvPicPr>
          <p:cNvPr id="3074" name="Picture 2" descr="Free photo hologram projector screen with cloud system technology">
            <a:extLst>
              <a:ext uri="{FF2B5EF4-FFF2-40B4-BE49-F238E27FC236}">
                <a16:creationId xmlns:a16="http://schemas.microsoft.com/office/drawing/2014/main" id="{FDBEB6EA-795A-2EAA-2ABC-AB4FD2F6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125" y="1123232"/>
            <a:ext cx="4153986" cy="27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2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815882"/>
          </a:xfrm>
          <a:prstGeom prst="rect">
            <a:avLst/>
          </a:prstGeom>
          <a:noFill/>
        </p:spPr>
        <p:txBody>
          <a:bodyPr wrap="square">
            <a:spAutoFit/>
          </a:bodyPr>
          <a:lstStyle/>
          <a:p>
            <a:r>
              <a:rPr lang="en-US" sz="1400" dirty="0"/>
              <a:t>Three service models</a:t>
            </a:r>
          </a:p>
          <a:p>
            <a:r>
              <a:rPr lang="en-US" sz="1400" dirty="0"/>
              <a:t>Infrastructure as a Service (IaaS)</a:t>
            </a:r>
          </a:p>
          <a:p>
            <a:r>
              <a:rPr lang="en-US" sz="1400" dirty="0"/>
              <a:t>Platform as a Service(PaaS)</a:t>
            </a:r>
          </a:p>
          <a:p>
            <a:r>
              <a:rPr lang="en-US" sz="1400" dirty="0"/>
              <a:t>Software as a Service (SaaS)</a:t>
            </a:r>
          </a:p>
          <a:p>
            <a:endParaRPr lang="en-US" sz="1400" dirty="0"/>
          </a:p>
          <a:p>
            <a:endParaRPr lang="en-US" sz="1400" dirty="0"/>
          </a:p>
          <a:p>
            <a:r>
              <a:rPr lang="en-US" sz="1400" dirty="0"/>
              <a:t>Note: Boundaries between them are breaking down.</a:t>
            </a:r>
          </a:p>
          <a:p>
            <a:endParaRPr lang="en-US" sz="1400" dirty="0"/>
          </a:p>
        </p:txBody>
      </p:sp>
      <p:sp>
        <p:nvSpPr>
          <p:cNvPr id="2" name="Content Placeholder 1">
            <a:extLst>
              <a:ext uri="{FF2B5EF4-FFF2-40B4-BE49-F238E27FC236}">
                <a16:creationId xmlns:a16="http://schemas.microsoft.com/office/drawing/2014/main" id="{393F4995-2D5B-5760-A738-F07E714DAB0E}"/>
              </a:ext>
            </a:extLst>
          </p:cNvPr>
          <p:cNvSpPr>
            <a:spLocks noGrp="1"/>
          </p:cNvSpPr>
          <p:nvPr>
            <p:ph idx="1"/>
          </p:nvPr>
        </p:nvSpPr>
        <p:spPr/>
        <p:txBody>
          <a:bodyPr/>
          <a:lstStyle/>
          <a:p>
            <a:endParaRPr lang="en-IN" dirty="0"/>
          </a:p>
        </p:txBody>
      </p:sp>
      <p:pic>
        <p:nvPicPr>
          <p:cNvPr id="4" name="Graphic 3" descr="Cloud with solid fill">
            <a:extLst>
              <a:ext uri="{FF2B5EF4-FFF2-40B4-BE49-F238E27FC236}">
                <a16:creationId xmlns:a16="http://schemas.microsoft.com/office/drawing/2014/main" id="{60A30D0A-B208-CDC6-3E5B-0A77D3BA86E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2399" b="20606"/>
          <a:stretch/>
        </p:blipFill>
        <p:spPr>
          <a:xfrm>
            <a:off x="4802771" y="1619794"/>
            <a:ext cx="3972742" cy="2264230"/>
          </a:xfrm>
          <a:prstGeom prst="rect">
            <a:avLst/>
          </a:prstGeom>
        </p:spPr>
      </p:pic>
    </p:spTree>
    <p:extLst>
      <p:ext uri="{BB962C8B-B14F-4D97-AF65-F5344CB8AC3E}">
        <p14:creationId xmlns:p14="http://schemas.microsoft.com/office/powerpoint/2010/main" val="4118890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Infrastructure as a Service (IaaS)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169551"/>
          </a:xfrm>
          <a:prstGeom prst="rect">
            <a:avLst/>
          </a:prstGeom>
          <a:noFill/>
        </p:spPr>
        <p:txBody>
          <a:bodyPr wrap="square">
            <a:spAutoFit/>
          </a:bodyPr>
          <a:lstStyle/>
          <a:p>
            <a:r>
              <a:rPr lang="en-US" sz="1400" dirty="0"/>
              <a:t>The most basic form services </a:t>
            </a:r>
          </a:p>
          <a:p>
            <a:r>
              <a:rPr lang="en-US" sz="1400" dirty="0"/>
              <a:t>Virtual hardware resources and system software.</a:t>
            </a:r>
          </a:p>
          <a:p>
            <a:r>
              <a:rPr lang="en-US" sz="1400" dirty="0"/>
              <a:t>The consumer installs and manages the needed software.</a:t>
            </a:r>
          </a:p>
          <a:p>
            <a:r>
              <a:rPr lang="en-US" sz="1400" dirty="0"/>
              <a:t>High Control but high engagement.</a:t>
            </a:r>
          </a:p>
        </p:txBody>
      </p:sp>
      <p:pic>
        <p:nvPicPr>
          <p:cNvPr id="4098" name="Picture 2" descr="Free photo futuristic smart city with 5g global network technology">
            <a:extLst>
              <a:ext uri="{FF2B5EF4-FFF2-40B4-BE49-F238E27FC236}">
                <a16:creationId xmlns:a16="http://schemas.microsoft.com/office/drawing/2014/main" id="{EFE505B6-C934-0E66-6A76-6C8FBF56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642" y="1133085"/>
            <a:ext cx="4177827" cy="27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56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Platform as a Service(PaaS)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954107"/>
          </a:xfrm>
          <a:prstGeom prst="rect">
            <a:avLst/>
          </a:prstGeom>
          <a:noFill/>
        </p:spPr>
        <p:txBody>
          <a:bodyPr wrap="square">
            <a:spAutoFit/>
          </a:bodyPr>
          <a:lstStyle/>
          <a:p>
            <a:r>
              <a:rPr lang="en-US" sz="1400" dirty="0"/>
              <a:t>Can be used to develop applications by the service consumer</a:t>
            </a:r>
          </a:p>
          <a:p>
            <a:r>
              <a:rPr lang="en-US" sz="1400" dirty="0"/>
              <a:t>Allows to write code and configure the service</a:t>
            </a:r>
          </a:p>
          <a:p>
            <a:r>
              <a:rPr lang="en-US" sz="1400" dirty="0"/>
              <a:t>Vendor manages the underlying infrastructure</a:t>
            </a:r>
          </a:p>
        </p:txBody>
      </p:sp>
      <p:pic>
        <p:nvPicPr>
          <p:cNvPr id="5122" name="Picture 2" descr="Hologram projector screen with cloud system technology">
            <a:extLst>
              <a:ext uri="{FF2B5EF4-FFF2-40B4-BE49-F238E27FC236}">
                <a16:creationId xmlns:a16="http://schemas.microsoft.com/office/drawing/2014/main" id="{B8996454-A973-1D10-FB9F-E4302EA2B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826" y="985089"/>
            <a:ext cx="4100006" cy="273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8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550590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Software as a Service (SaaS)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600438"/>
          </a:xfrm>
          <a:prstGeom prst="rect">
            <a:avLst/>
          </a:prstGeom>
          <a:noFill/>
        </p:spPr>
        <p:txBody>
          <a:bodyPr wrap="square">
            <a:spAutoFit/>
          </a:bodyPr>
          <a:lstStyle/>
          <a:p>
            <a:r>
              <a:rPr lang="en-US" sz="1400" dirty="0"/>
              <a:t>Everything is managed by the vendor</a:t>
            </a:r>
          </a:p>
          <a:p>
            <a:r>
              <a:rPr lang="en-US" sz="1400" dirty="0"/>
              <a:t>You only configure and use it through a web browser.</a:t>
            </a:r>
          </a:p>
          <a:p>
            <a:r>
              <a:rPr lang="en-US" sz="1400" dirty="0"/>
              <a:t>Common examples are Google’s services like Docs, Calendar, and Sheets or Microsoft’s Office 365.</a:t>
            </a:r>
          </a:p>
          <a:p>
            <a:endParaRPr lang="en-US" sz="1400" dirty="0"/>
          </a:p>
          <a:p>
            <a:r>
              <a:rPr lang="en-US" sz="1400" dirty="0"/>
              <a:t>These provide the user with only limited options to configure the software.</a:t>
            </a:r>
          </a:p>
        </p:txBody>
      </p:sp>
      <p:pic>
        <p:nvPicPr>
          <p:cNvPr id="6146" name="Picture 2" descr="Isometric cloud storage background">
            <a:extLst>
              <a:ext uri="{FF2B5EF4-FFF2-40B4-BE49-F238E27FC236}">
                <a16:creationId xmlns:a16="http://schemas.microsoft.com/office/drawing/2014/main" id="{3B6755CB-7384-C6C1-AC22-512909F1E58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834" r="42329" b="10172"/>
          <a:stretch/>
        </p:blipFill>
        <p:spPr bwMode="auto">
          <a:xfrm>
            <a:off x="5141269" y="985089"/>
            <a:ext cx="3438699" cy="329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58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CB6625-FA76-18E6-CD36-B99436C309EB}"/>
              </a:ext>
            </a:extLst>
          </p:cNvPr>
          <p:cNvSpPr/>
          <p:nvPr/>
        </p:nvSpPr>
        <p:spPr>
          <a:xfrm>
            <a:off x="2281071" y="2346107"/>
            <a:ext cx="4581857" cy="466526"/>
          </a:xfrm>
          <a:prstGeom prst="rect">
            <a:avLst/>
          </a:prstGeom>
          <a:solidFill>
            <a:schemeClr val="bg1"/>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circle with blue lines&#10;&#10;Description automatically generated">
            <a:extLst>
              <a:ext uri="{FF2B5EF4-FFF2-40B4-BE49-F238E27FC236}">
                <a16:creationId xmlns:a16="http://schemas.microsoft.com/office/drawing/2014/main" id="{829A660E-D73B-035E-6D11-8D6DC28561DC}"/>
              </a:ext>
            </a:extLst>
          </p:cNvPr>
          <p:cNvPicPr>
            <a:picLocks noChangeAspect="1"/>
          </p:cNvPicPr>
          <p:nvPr/>
        </p:nvPicPr>
        <p:blipFill rotWithShape="1">
          <a:blip r:embed="rId3">
            <a:alphaModFix amt="53000"/>
          </a:blip>
          <a:srcRect t="5086" b="22219"/>
          <a:stretch/>
        </p:blipFill>
        <p:spPr>
          <a:xfrm>
            <a:off x="0" y="491066"/>
            <a:ext cx="9144000" cy="4431453"/>
          </a:xfrm>
          <a:prstGeom prst="rect">
            <a:avLst/>
          </a:prstGeom>
        </p:spPr>
      </p:pic>
      <p:sp>
        <p:nvSpPr>
          <p:cNvPr id="4" name="Title 1">
            <a:extLst>
              <a:ext uri="{FF2B5EF4-FFF2-40B4-BE49-F238E27FC236}">
                <a16:creationId xmlns:a16="http://schemas.microsoft.com/office/drawing/2014/main" id="{3383221B-A1DD-9BCA-E162-C4672F70C1CA}"/>
              </a:ext>
            </a:extLst>
          </p:cNvPr>
          <p:cNvSpPr txBox="1">
            <a:spLocks/>
          </p:cNvSpPr>
          <p:nvPr/>
        </p:nvSpPr>
        <p:spPr>
          <a:xfrm>
            <a:off x="1894916" y="2235282"/>
            <a:ext cx="5354169" cy="672937"/>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rPr>
              <a:t>Fundamentals of Networking </a:t>
            </a:r>
          </a:p>
        </p:txBody>
      </p:sp>
    </p:spTree>
    <p:extLst>
      <p:ext uri="{BB962C8B-B14F-4D97-AF65-F5344CB8AC3E}">
        <p14:creationId xmlns:p14="http://schemas.microsoft.com/office/powerpoint/2010/main" val="2261460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Fundamentals of Networking</a:t>
            </a:r>
            <a:br>
              <a:rPr lang="en-US" sz="1600" b="1" dirty="0">
                <a:solidFill>
                  <a:srgbClr val="002060"/>
                </a:solidFill>
              </a:rPr>
            </a:br>
            <a:endParaRPr lang="en-US" sz="1600" b="1" dirty="0">
              <a:solidFill>
                <a:srgbClr val="002060"/>
              </a:solidFill>
            </a:endParaRP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538883"/>
          </a:xfrm>
          <a:prstGeom prst="rect">
            <a:avLst/>
          </a:prstGeom>
          <a:noFill/>
        </p:spPr>
        <p:txBody>
          <a:bodyPr wrap="square">
            <a:spAutoFit/>
          </a:bodyPr>
          <a:lstStyle/>
          <a:p>
            <a:pPr>
              <a:spcBef>
                <a:spcPts val="600"/>
              </a:spcBef>
            </a:pPr>
            <a:r>
              <a:rPr lang="en-US" sz="1400" dirty="0"/>
              <a:t>When you connect two or more than two computing devices together, they become connected by a network.</a:t>
            </a:r>
          </a:p>
          <a:p>
            <a:pPr>
              <a:spcBef>
                <a:spcPts val="600"/>
              </a:spcBef>
            </a:pPr>
            <a:r>
              <a:rPr lang="en-US" sz="1400" dirty="0"/>
              <a:t>This connection may be wired or wireless.</a:t>
            </a:r>
          </a:p>
          <a:p>
            <a:pPr>
              <a:spcBef>
                <a:spcPts val="600"/>
              </a:spcBef>
            </a:pPr>
            <a:r>
              <a:rPr lang="en-US" sz="1400" dirty="0"/>
              <a:t>The connection, maintenance and administration of this network is called Networking.</a:t>
            </a:r>
          </a:p>
        </p:txBody>
      </p:sp>
      <p:pic>
        <p:nvPicPr>
          <p:cNvPr id="4" name="Graphic 3" descr="Connections with solid fill">
            <a:extLst>
              <a:ext uri="{FF2B5EF4-FFF2-40B4-BE49-F238E27FC236}">
                <a16:creationId xmlns:a16="http://schemas.microsoft.com/office/drawing/2014/main" id="{B229C7E6-ACB1-212F-E33A-360BD6862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4015" y="1362278"/>
            <a:ext cx="3190673" cy="3190673"/>
          </a:xfrm>
          <a:prstGeom prst="rect">
            <a:avLst/>
          </a:prstGeom>
        </p:spPr>
      </p:pic>
    </p:spTree>
    <p:extLst>
      <p:ext uri="{BB962C8B-B14F-4D97-AF65-F5344CB8AC3E}">
        <p14:creationId xmlns:p14="http://schemas.microsoft.com/office/powerpoint/2010/main" val="2361829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Types of Networks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408718" cy="1400383"/>
          </a:xfrm>
          <a:prstGeom prst="rect">
            <a:avLst/>
          </a:prstGeom>
          <a:noFill/>
        </p:spPr>
        <p:txBody>
          <a:bodyPr wrap="square">
            <a:spAutoFit/>
          </a:bodyPr>
          <a:lstStyle/>
          <a:p>
            <a:pPr>
              <a:spcBef>
                <a:spcPts val="600"/>
              </a:spcBef>
            </a:pPr>
            <a:r>
              <a:rPr lang="en-US" sz="1400" dirty="0"/>
              <a:t>There are various types of networks. This is based on coverage. The types are as follows:</a:t>
            </a:r>
          </a:p>
          <a:p>
            <a:pPr marL="285750" indent="-285750">
              <a:spcBef>
                <a:spcPts val="600"/>
              </a:spcBef>
              <a:buFont typeface="Arial" panose="020B0604020202020204" pitchFamily="34" charset="0"/>
              <a:buChar char="•"/>
            </a:pPr>
            <a:r>
              <a:rPr lang="en-US" sz="1400" dirty="0"/>
              <a:t>LAN aka Local Area Network</a:t>
            </a:r>
          </a:p>
          <a:p>
            <a:pPr marL="285750" indent="-285750">
              <a:spcBef>
                <a:spcPts val="600"/>
              </a:spcBef>
              <a:buFont typeface="Arial" panose="020B0604020202020204" pitchFamily="34" charset="0"/>
              <a:buChar char="•"/>
            </a:pPr>
            <a:r>
              <a:rPr lang="en-US" sz="1400" dirty="0"/>
              <a:t>MAN, aka Metropolitan Area Network</a:t>
            </a:r>
          </a:p>
          <a:p>
            <a:pPr marL="285750" indent="-285750">
              <a:spcBef>
                <a:spcPts val="600"/>
              </a:spcBef>
              <a:buFont typeface="Arial" panose="020B0604020202020204" pitchFamily="34" charset="0"/>
              <a:buChar char="•"/>
            </a:pPr>
            <a:r>
              <a:rPr lang="en-US" sz="1400" dirty="0"/>
              <a:t>WAN aka Wide Area Network</a:t>
            </a:r>
          </a:p>
        </p:txBody>
      </p:sp>
      <p:pic>
        <p:nvPicPr>
          <p:cNvPr id="7170" name="Picture 2" descr="Free photo miniature engineer and workers working with lan cable">
            <a:extLst>
              <a:ext uri="{FF2B5EF4-FFF2-40B4-BE49-F238E27FC236}">
                <a16:creationId xmlns:a16="http://schemas.microsoft.com/office/drawing/2014/main" id="{F51A3426-0BBF-D8B8-A911-EA2E13DDB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007" y="1043457"/>
            <a:ext cx="4080551" cy="27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63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Topologies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4203421" cy="2277547"/>
          </a:xfrm>
          <a:prstGeom prst="rect">
            <a:avLst/>
          </a:prstGeom>
          <a:noFill/>
        </p:spPr>
        <p:txBody>
          <a:bodyPr wrap="square">
            <a:spAutoFit/>
          </a:bodyPr>
          <a:lstStyle/>
          <a:p>
            <a:pPr>
              <a:spcBef>
                <a:spcPts val="600"/>
              </a:spcBef>
            </a:pPr>
            <a:r>
              <a:rPr lang="en-US" sz="1400" dirty="0"/>
              <a:t>Topology is about the logical pattern of connection. There are six types of topologies.</a:t>
            </a:r>
          </a:p>
          <a:p>
            <a:pPr marL="285750" indent="-285750">
              <a:spcBef>
                <a:spcPts val="600"/>
              </a:spcBef>
              <a:buFont typeface="Arial" panose="020B0604020202020204" pitchFamily="34" charset="0"/>
              <a:buChar char="•"/>
            </a:pPr>
            <a:r>
              <a:rPr lang="en-US" sz="1400" dirty="0"/>
              <a:t>Bus Topology</a:t>
            </a:r>
          </a:p>
          <a:p>
            <a:pPr marL="285750" indent="-285750">
              <a:spcBef>
                <a:spcPts val="600"/>
              </a:spcBef>
              <a:buFont typeface="Arial" panose="020B0604020202020204" pitchFamily="34" charset="0"/>
              <a:buChar char="•"/>
            </a:pPr>
            <a:r>
              <a:rPr lang="en-US" sz="1400" dirty="0"/>
              <a:t>Ring Topology</a:t>
            </a:r>
          </a:p>
          <a:p>
            <a:pPr marL="285750" indent="-285750">
              <a:spcBef>
                <a:spcPts val="600"/>
              </a:spcBef>
              <a:buFont typeface="Arial" panose="020B0604020202020204" pitchFamily="34" charset="0"/>
              <a:buChar char="•"/>
            </a:pPr>
            <a:r>
              <a:rPr lang="en-US" sz="1400" dirty="0"/>
              <a:t>Star Topology</a:t>
            </a:r>
          </a:p>
          <a:p>
            <a:pPr marL="285750" indent="-285750">
              <a:spcBef>
                <a:spcPts val="600"/>
              </a:spcBef>
              <a:buFont typeface="Arial" panose="020B0604020202020204" pitchFamily="34" charset="0"/>
              <a:buChar char="•"/>
            </a:pPr>
            <a:r>
              <a:rPr lang="en-US" sz="1400" dirty="0"/>
              <a:t>Tree Topology</a:t>
            </a:r>
          </a:p>
          <a:p>
            <a:pPr marL="285750" indent="-285750">
              <a:spcBef>
                <a:spcPts val="600"/>
              </a:spcBef>
              <a:buFont typeface="Arial" panose="020B0604020202020204" pitchFamily="34" charset="0"/>
              <a:buChar char="•"/>
            </a:pPr>
            <a:r>
              <a:rPr lang="en-US" sz="1400" dirty="0"/>
              <a:t>Mesh Topology</a:t>
            </a:r>
          </a:p>
          <a:p>
            <a:pPr marL="285750" indent="-285750">
              <a:spcBef>
                <a:spcPts val="600"/>
              </a:spcBef>
              <a:buFont typeface="Arial" panose="020B0604020202020204" pitchFamily="34" charset="0"/>
              <a:buChar char="•"/>
            </a:pPr>
            <a:r>
              <a:rPr lang="en-US" sz="1400" dirty="0"/>
              <a:t>Hybrid Topology</a:t>
            </a:r>
          </a:p>
        </p:txBody>
      </p:sp>
      <p:pic>
        <p:nvPicPr>
          <p:cNvPr id="8194" name="Picture 2" descr="Free vector digital transformation and digitalization isometric composition with open laptop and cloud computing symbols vector illustration">
            <a:extLst>
              <a:ext uri="{FF2B5EF4-FFF2-40B4-BE49-F238E27FC236}">
                <a16:creationId xmlns:a16="http://schemas.microsoft.com/office/drawing/2014/main" id="{E833BDFA-66CC-2D2F-1503-1F8F638BD2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46"/>
          <a:stretch/>
        </p:blipFill>
        <p:spPr bwMode="auto">
          <a:xfrm>
            <a:off x="5038925" y="1072642"/>
            <a:ext cx="3632065" cy="328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244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A32FC38-0148-3B84-144A-1E67F8A0C2E3}"/>
              </a:ext>
            </a:extLst>
          </p:cNvPr>
          <p:cNvSpPr/>
          <p:nvPr/>
        </p:nvSpPr>
        <p:spPr>
          <a:xfrm>
            <a:off x="2281071" y="2346107"/>
            <a:ext cx="4581857" cy="466526"/>
          </a:xfrm>
          <a:prstGeom prst="rect">
            <a:avLst/>
          </a:prstGeom>
          <a:solidFill>
            <a:schemeClr val="bg1"/>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circle with blue lines&#10;&#10;Description automatically generated">
            <a:extLst>
              <a:ext uri="{FF2B5EF4-FFF2-40B4-BE49-F238E27FC236}">
                <a16:creationId xmlns:a16="http://schemas.microsoft.com/office/drawing/2014/main" id="{DE4B3C0D-C2D9-CBA8-27EC-AB294E076724}"/>
              </a:ext>
            </a:extLst>
          </p:cNvPr>
          <p:cNvPicPr>
            <a:picLocks noChangeAspect="1"/>
          </p:cNvPicPr>
          <p:nvPr/>
        </p:nvPicPr>
        <p:blipFill rotWithShape="1">
          <a:blip r:embed="rId3">
            <a:alphaModFix amt="53000"/>
          </a:blip>
          <a:srcRect t="5086" b="22219"/>
          <a:stretch/>
        </p:blipFill>
        <p:spPr>
          <a:xfrm>
            <a:off x="0" y="491066"/>
            <a:ext cx="9144000" cy="4431453"/>
          </a:xfrm>
          <a:prstGeom prst="rect">
            <a:avLst/>
          </a:prstGeom>
        </p:spPr>
      </p:pic>
      <p:sp>
        <p:nvSpPr>
          <p:cNvPr id="16" name="Title 1">
            <a:extLst>
              <a:ext uri="{FF2B5EF4-FFF2-40B4-BE49-F238E27FC236}">
                <a16:creationId xmlns:a16="http://schemas.microsoft.com/office/drawing/2014/main" id="{ED201221-A20C-3BCB-D9B5-5FB2D903D020}"/>
              </a:ext>
            </a:extLst>
          </p:cNvPr>
          <p:cNvSpPr txBox="1">
            <a:spLocks/>
          </p:cNvSpPr>
          <p:nvPr/>
        </p:nvSpPr>
        <p:spPr>
          <a:xfrm>
            <a:off x="1894916" y="2235282"/>
            <a:ext cx="5354169" cy="672937"/>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rPr>
              <a:t>Networking Protocols</a:t>
            </a:r>
          </a:p>
        </p:txBody>
      </p:sp>
    </p:spTree>
    <p:extLst>
      <p:ext uri="{BB962C8B-B14F-4D97-AF65-F5344CB8AC3E}">
        <p14:creationId xmlns:p14="http://schemas.microsoft.com/office/powerpoint/2010/main" val="2165568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Networking Protocols</a:t>
            </a:r>
          </a:p>
        </p:txBody>
      </p:sp>
      <p:sp>
        <p:nvSpPr>
          <p:cNvPr id="3" name="TextBox 2">
            <a:extLst>
              <a:ext uri="{FF2B5EF4-FFF2-40B4-BE49-F238E27FC236}">
                <a16:creationId xmlns:a16="http://schemas.microsoft.com/office/drawing/2014/main" id="{0BA434FD-C2C2-1C4B-199D-1F4EF4F22722}"/>
              </a:ext>
            </a:extLst>
          </p:cNvPr>
          <p:cNvSpPr txBox="1"/>
          <p:nvPr/>
        </p:nvSpPr>
        <p:spPr>
          <a:xfrm>
            <a:off x="154573" y="1133085"/>
            <a:ext cx="8600321" cy="523220"/>
          </a:xfrm>
          <a:prstGeom prst="rect">
            <a:avLst/>
          </a:prstGeom>
          <a:noFill/>
        </p:spPr>
        <p:txBody>
          <a:bodyPr wrap="square">
            <a:spAutoFit/>
          </a:bodyPr>
          <a:lstStyle/>
          <a:p>
            <a:pPr>
              <a:spcBef>
                <a:spcPts val="600"/>
              </a:spcBef>
            </a:pPr>
            <a:r>
              <a:rPr lang="en-US" sz="1400" dirty="0"/>
              <a:t>The TCP/IP suite is named after its most important protocols, the Transmission Control Protocol (TCP) and the Internet Protocol (IP). </a:t>
            </a:r>
          </a:p>
        </p:txBody>
      </p:sp>
      <p:pic>
        <p:nvPicPr>
          <p:cNvPr id="2" name="Picture 8" descr="Table&#10;&#10;Description automatically generated">
            <a:extLst>
              <a:ext uri="{FF2B5EF4-FFF2-40B4-BE49-F238E27FC236}">
                <a16:creationId xmlns:a16="http://schemas.microsoft.com/office/drawing/2014/main" id="{A9F443BD-E8E5-341F-405C-4271A3BE97EA}"/>
              </a:ext>
            </a:extLst>
          </p:cNvPr>
          <p:cNvPicPr>
            <a:picLocks noChangeAspect="1"/>
          </p:cNvPicPr>
          <p:nvPr/>
        </p:nvPicPr>
        <p:blipFill>
          <a:blip r:embed="rId3"/>
          <a:stretch>
            <a:fillRect/>
          </a:stretch>
        </p:blipFill>
        <p:spPr>
          <a:xfrm>
            <a:off x="1633663" y="2020657"/>
            <a:ext cx="5876090" cy="2356712"/>
          </a:xfrm>
          <a:prstGeom prst="rect">
            <a:avLst/>
          </a:prstGeom>
        </p:spPr>
      </p:pic>
    </p:spTree>
    <p:extLst>
      <p:ext uri="{BB962C8B-B14F-4D97-AF65-F5344CB8AC3E}">
        <p14:creationId xmlns:p14="http://schemas.microsoft.com/office/powerpoint/2010/main" val="354180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3438699" cy="355202"/>
          </a:xfrm>
        </p:spPr>
        <p:txBody>
          <a:bodyPr vert="horz" lIns="68580" tIns="34290" rIns="68580" bIns="34290" rtlCol="0" anchor="t">
            <a:noAutofit/>
          </a:bodyPr>
          <a:lstStyle/>
          <a:p>
            <a:r>
              <a:rPr lang="en-US" sz="1600" b="1" dirty="0">
                <a:solidFill>
                  <a:srgbClr val="002060"/>
                </a:solidFill>
              </a:rPr>
              <a:t>TCP/IP Suits</a:t>
            </a:r>
          </a:p>
        </p:txBody>
      </p:sp>
      <p:pic>
        <p:nvPicPr>
          <p:cNvPr id="4" name="Picture 6" descr="Chart&#10;&#10;Description automatically generated">
            <a:extLst>
              <a:ext uri="{FF2B5EF4-FFF2-40B4-BE49-F238E27FC236}">
                <a16:creationId xmlns:a16="http://schemas.microsoft.com/office/drawing/2014/main" id="{C211346A-70BF-6BEB-E180-AAD4DACFDF3E}"/>
              </a:ext>
            </a:extLst>
          </p:cNvPr>
          <p:cNvPicPr>
            <a:picLocks noChangeAspect="1"/>
          </p:cNvPicPr>
          <p:nvPr/>
        </p:nvPicPr>
        <p:blipFill>
          <a:blip r:embed="rId3"/>
          <a:stretch>
            <a:fillRect/>
          </a:stretch>
        </p:blipFill>
        <p:spPr>
          <a:xfrm>
            <a:off x="384009" y="1138133"/>
            <a:ext cx="8384004" cy="2919633"/>
          </a:xfrm>
          <a:prstGeom prst="rect">
            <a:avLst/>
          </a:prstGeom>
        </p:spPr>
      </p:pic>
      <p:sp>
        <p:nvSpPr>
          <p:cNvPr id="5" name="Rectangle: Rounded Corners 4">
            <a:extLst>
              <a:ext uri="{FF2B5EF4-FFF2-40B4-BE49-F238E27FC236}">
                <a16:creationId xmlns:a16="http://schemas.microsoft.com/office/drawing/2014/main" id="{F476A0DA-E8FF-9C33-AFFB-ABBEC4FE21F1}"/>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6" name="TextBox 4">
            <a:extLst>
              <a:ext uri="{FF2B5EF4-FFF2-40B4-BE49-F238E27FC236}">
                <a16:creationId xmlns:a16="http://schemas.microsoft.com/office/drawing/2014/main" id="{3E002E5C-4B66-2ADA-2C37-8A7CB1E10B55}"/>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126716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7213032" cy="355202"/>
          </a:xfrm>
        </p:spPr>
        <p:txBody>
          <a:bodyPr vert="horz" lIns="68580" tIns="34290" rIns="68580" bIns="34290" rtlCol="0" anchor="t">
            <a:noAutofit/>
          </a:bodyPr>
          <a:lstStyle/>
          <a:p>
            <a:r>
              <a:rPr lang="pt-BR" sz="1600" b="1" dirty="0">
                <a:solidFill>
                  <a:srgbClr val="002060"/>
                </a:solidFill>
              </a:rPr>
              <a:t>Transmission Control Protocol(TCP) and User Datagram Protocol (UDP)</a:t>
            </a:r>
          </a:p>
        </p:txBody>
      </p:sp>
      <p:sp>
        <p:nvSpPr>
          <p:cNvPr id="3" name="TextBox 2">
            <a:extLst>
              <a:ext uri="{FF2B5EF4-FFF2-40B4-BE49-F238E27FC236}">
                <a16:creationId xmlns:a16="http://schemas.microsoft.com/office/drawing/2014/main" id="{54F38A59-9499-93A9-34D2-3FAD4535C09F}"/>
              </a:ext>
            </a:extLst>
          </p:cNvPr>
          <p:cNvSpPr txBox="1"/>
          <p:nvPr/>
        </p:nvSpPr>
        <p:spPr>
          <a:xfrm>
            <a:off x="150807" y="1140297"/>
            <a:ext cx="4635230" cy="600164"/>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latin typeface="Arial"/>
                <a:ea typeface="+mj-lt"/>
                <a:cs typeface="+mj-lt"/>
              </a:rPr>
              <a:t>TCP is connection-oriented communication protocol</a:t>
            </a:r>
          </a:p>
          <a:p>
            <a:pPr marL="285750" indent="-285750">
              <a:spcBef>
                <a:spcPts val="600"/>
              </a:spcBef>
              <a:buFont typeface="Arial" panose="020B0604020202020204" pitchFamily="34" charset="0"/>
              <a:buChar char="•"/>
            </a:pPr>
            <a:r>
              <a:rPr lang="en-IN" dirty="0"/>
              <a:t>User Datagram Protocol (UDP) </a:t>
            </a:r>
          </a:p>
        </p:txBody>
      </p:sp>
      <p:pic>
        <p:nvPicPr>
          <p:cNvPr id="9218" name="Picture 2" descr="Free vector server room, cloud storage icon, datacenter and database concept, data exchange process">
            <a:extLst>
              <a:ext uri="{FF2B5EF4-FFF2-40B4-BE49-F238E27FC236}">
                <a16:creationId xmlns:a16="http://schemas.microsoft.com/office/drawing/2014/main" id="{BB3BD32B-EED9-B9E5-D196-258D6ACF5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5" t="18025" r="15903" b="20964"/>
          <a:stretch/>
        </p:blipFill>
        <p:spPr bwMode="auto">
          <a:xfrm>
            <a:off x="4786038" y="1352550"/>
            <a:ext cx="4207156" cy="289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38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7213032" cy="355202"/>
          </a:xfrm>
        </p:spPr>
        <p:txBody>
          <a:bodyPr vert="horz" lIns="68580" tIns="34290" rIns="68580" bIns="34290" rtlCol="0" anchor="t">
            <a:noAutofit/>
          </a:bodyPr>
          <a:lstStyle/>
          <a:p>
            <a:r>
              <a:rPr lang="pt-BR" sz="1600" b="1" dirty="0">
                <a:solidFill>
                  <a:srgbClr val="002060"/>
                </a:solidFill>
              </a:rPr>
              <a:t>Transmission Control Protocol (TCP) Features</a:t>
            </a:r>
          </a:p>
        </p:txBody>
      </p:sp>
      <p:sp>
        <p:nvSpPr>
          <p:cNvPr id="3" name="TextBox 2">
            <a:extLst>
              <a:ext uri="{FF2B5EF4-FFF2-40B4-BE49-F238E27FC236}">
                <a16:creationId xmlns:a16="http://schemas.microsoft.com/office/drawing/2014/main" id="{54F38A59-9499-93A9-34D2-3FAD4535C09F}"/>
              </a:ext>
            </a:extLst>
          </p:cNvPr>
          <p:cNvSpPr txBox="1"/>
          <p:nvPr/>
        </p:nvSpPr>
        <p:spPr>
          <a:xfrm>
            <a:off x="150807" y="1140297"/>
            <a:ext cx="3049593" cy="1184940"/>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latin typeface="Arial"/>
                <a:ea typeface="+mj-lt"/>
                <a:cs typeface="+mj-lt"/>
              </a:rPr>
              <a:t>Establishes a Session </a:t>
            </a:r>
          </a:p>
          <a:p>
            <a:pPr marL="285750" indent="-285750">
              <a:spcBef>
                <a:spcPts val="600"/>
              </a:spcBef>
              <a:buFont typeface="Arial" panose="020B0604020202020204" pitchFamily="34" charset="0"/>
              <a:buChar char="•"/>
            </a:pPr>
            <a:r>
              <a:rPr lang="en-US" sz="1400" dirty="0">
                <a:latin typeface="Arial"/>
                <a:ea typeface="+mj-lt"/>
                <a:cs typeface="+mj-lt"/>
              </a:rPr>
              <a:t>Ensures Reliable Delivery</a:t>
            </a:r>
          </a:p>
          <a:p>
            <a:pPr marL="285750" indent="-285750">
              <a:spcBef>
                <a:spcPts val="600"/>
              </a:spcBef>
              <a:buFont typeface="Arial" panose="020B0604020202020204" pitchFamily="34" charset="0"/>
              <a:buChar char="•"/>
            </a:pPr>
            <a:r>
              <a:rPr lang="en-US" sz="1400" dirty="0">
                <a:latin typeface="Arial"/>
                <a:ea typeface="+mj-lt"/>
                <a:cs typeface="+mj-lt"/>
              </a:rPr>
              <a:t>Provides Same-Order Delivery</a:t>
            </a:r>
          </a:p>
          <a:p>
            <a:pPr marL="285750" indent="-285750">
              <a:spcBef>
                <a:spcPts val="600"/>
              </a:spcBef>
              <a:buFont typeface="Arial" panose="020B0604020202020204" pitchFamily="34" charset="0"/>
              <a:buChar char="•"/>
            </a:pPr>
            <a:r>
              <a:rPr lang="en-US" sz="1400" dirty="0">
                <a:latin typeface="Arial"/>
                <a:ea typeface="+mj-lt"/>
                <a:cs typeface="+mj-lt"/>
              </a:rPr>
              <a:t>Supports Flow Control</a:t>
            </a:r>
          </a:p>
        </p:txBody>
      </p:sp>
      <p:pic>
        <p:nvPicPr>
          <p:cNvPr id="10242" name="Picture 2" descr="Free vector cyber security concept">
            <a:extLst>
              <a:ext uri="{FF2B5EF4-FFF2-40B4-BE49-F238E27FC236}">
                <a16:creationId xmlns:a16="http://schemas.microsoft.com/office/drawing/2014/main" id="{433395D9-7D5B-3A7E-EA39-57C6A275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4" y="1105919"/>
            <a:ext cx="3560324" cy="356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6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4934" y="566209"/>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Contents</a:t>
            </a:r>
            <a:endParaRPr sz="1600" b="1" dirty="0"/>
          </a:p>
        </p:txBody>
      </p:sp>
      <p:sp>
        <p:nvSpPr>
          <p:cNvPr id="62" name="Google Shape;62;g5fab984687_2_0"/>
          <p:cNvSpPr txBox="1">
            <a:spLocks noGrp="1"/>
          </p:cNvSpPr>
          <p:nvPr>
            <p:ph type="body" idx="4294967295"/>
          </p:nvPr>
        </p:nvSpPr>
        <p:spPr>
          <a:xfrm>
            <a:off x="134935" y="994621"/>
            <a:ext cx="5168858" cy="1716468"/>
          </a:xfrm>
          <a:prstGeom prst="rect">
            <a:avLst/>
          </a:prstGeom>
          <a:noFill/>
          <a:ln>
            <a:noFill/>
          </a:ln>
        </p:spPr>
        <p:txBody>
          <a:bodyPr spcFirstLastPara="1" wrap="square" lIns="91425" tIns="91425" rIns="91425" bIns="91425" anchor="t" anchorCtr="0">
            <a:noAutofit/>
          </a:bodyPr>
          <a:lstStyle/>
          <a:p>
            <a:pPr>
              <a:spcBef>
                <a:spcPts val="600"/>
              </a:spcBef>
            </a:pPr>
            <a:r>
              <a:rPr lang="en-US" dirty="0"/>
              <a:t>Introduction to Microsoft Azure </a:t>
            </a:r>
          </a:p>
          <a:p>
            <a:pPr>
              <a:spcBef>
                <a:spcPts val="600"/>
              </a:spcBef>
            </a:pPr>
            <a:r>
              <a:rPr lang="en-US" dirty="0"/>
              <a:t>Cloud Deployment and Service Delivery Models </a:t>
            </a:r>
          </a:p>
          <a:p>
            <a:pPr>
              <a:spcBef>
                <a:spcPts val="600"/>
              </a:spcBef>
            </a:pPr>
            <a:r>
              <a:rPr lang="en-US" dirty="0"/>
              <a:t>Getting Started with an Azure Cloud </a:t>
            </a:r>
          </a:p>
          <a:p>
            <a:pPr>
              <a:spcBef>
                <a:spcPts val="600"/>
              </a:spcBef>
            </a:pPr>
            <a:r>
              <a:rPr lang="en-US" dirty="0"/>
              <a:t>Fundamentals of Networking </a:t>
            </a:r>
          </a:p>
          <a:p>
            <a:pPr>
              <a:spcBef>
                <a:spcPts val="600"/>
              </a:spcBef>
            </a:pPr>
            <a:r>
              <a:rPr lang="en-US" dirty="0"/>
              <a:t>Networking Protocols   </a:t>
            </a:r>
          </a:p>
        </p:txBody>
      </p:sp>
    </p:spTree>
    <p:extLst>
      <p:ext uri="{BB962C8B-B14F-4D97-AF65-F5344CB8AC3E}">
        <p14:creationId xmlns:p14="http://schemas.microsoft.com/office/powerpoint/2010/main" val="422898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7213032" cy="355202"/>
          </a:xfrm>
        </p:spPr>
        <p:txBody>
          <a:bodyPr vert="horz" lIns="68580" tIns="34290" rIns="68580" bIns="34290" rtlCol="0" anchor="t">
            <a:noAutofit/>
          </a:bodyPr>
          <a:lstStyle/>
          <a:p>
            <a:r>
              <a:rPr lang="en-US" sz="1600" b="1" dirty="0">
                <a:solidFill>
                  <a:srgbClr val="002060"/>
                </a:solidFill>
              </a:rPr>
              <a:t>User Datagram Protocol (UDP) Features</a:t>
            </a:r>
            <a:endParaRPr lang="en-US" sz="800" dirty="0"/>
          </a:p>
        </p:txBody>
      </p:sp>
      <p:sp>
        <p:nvSpPr>
          <p:cNvPr id="3" name="TextBox 2">
            <a:extLst>
              <a:ext uri="{FF2B5EF4-FFF2-40B4-BE49-F238E27FC236}">
                <a16:creationId xmlns:a16="http://schemas.microsoft.com/office/drawing/2014/main" id="{54F38A59-9499-93A9-34D2-3FAD4535C09F}"/>
              </a:ext>
            </a:extLst>
          </p:cNvPr>
          <p:cNvSpPr txBox="1"/>
          <p:nvPr/>
        </p:nvSpPr>
        <p:spPr>
          <a:xfrm>
            <a:off x="150807" y="1140297"/>
            <a:ext cx="3000955" cy="2939266"/>
          </a:xfrm>
          <a:prstGeom prst="rect">
            <a:avLst/>
          </a:prstGeom>
          <a:noFill/>
        </p:spPr>
        <p:txBody>
          <a:bodyPr wrap="square">
            <a:spAutoFit/>
          </a:bodyPr>
          <a:lstStyle/>
          <a:p>
            <a:pPr>
              <a:spcBef>
                <a:spcPts val="600"/>
              </a:spcBef>
            </a:pPr>
            <a:r>
              <a:rPr lang="en-US" sz="1400" dirty="0">
                <a:latin typeface="Arial"/>
                <a:ea typeface="+mj-lt"/>
                <a:cs typeface="+mj-lt"/>
              </a:rPr>
              <a:t>UDP features include the following :</a:t>
            </a:r>
          </a:p>
          <a:p>
            <a:pPr marL="285750" indent="-285750">
              <a:spcBef>
                <a:spcPts val="600"/>
              </a:spcBef>
              <a:buFont typeface="Arial" panose="020B0604020202020204" pitchFamily="34" charset="0"/>
              <a:buChar char="•"/>
            </a:pPr>
            <a:r>
              <a:rPr lang="en-US" sz="1400" dirty="0">
                <a:latin typeface="Arial"/>
                <a:ea typeface="+mj-lt"/>
                <a:cs typeface="+mj-lt"/>
              </a:rPr>
              <a:t>Connection status</a:t>
            </a:r>
          </a:p>
          <a:p>
            <a:pPr marL="285750" indent="-285750">
              <a:spcBef>
                <a:spcPts val="600"/>
              </a:spcBef>
              <a:buFont typeface="Arial" panose="020B0604020202020204" pitchFamily="34" charset="0"/>
              <a:buChar char="•"/>
            </a:pPr>
            <a:r>
              <a:rPr lang="en-US" sz="1400" dirty="0">
                <a:latin typeface="Arial"/>
                <a:ea typeface="+mj-lt"/>
                <a:cs typeface="+mj-lt"/>
              </a:rPr>
              <a:t>Data sequencing</a:t>
            </a:r>
          </a:p>
          <a:p>
            <a:pPr marL="285750" indent="-285750">
              <a:spcBef>
                <a:spcPts val="600"/>
              </a:spcBef>
              <a:buFont typeface="Arial" panose="020B0604020202020204" pitchFamily="34" charset="0"/>
              <a:buChar char="•"/>
            </a:pPr>
            <a:r>
              <a:rPr lang="en-US" sz="1400" dirty="0">
                <a:latin typeface="Arial"/>
                <a:ea typeface="+mj-lt"/>
                <a:cs typeface="+mj-lt"/>
              </a:rPr>
              <a:t>Guaranteed delivery</a:t>
            </a:r>
          </a:p>
          <a:p>
            <a:pPr marL="285750" indent="-285750">
              <a:spcBef>
                <a:spcPts val="600"/>
              </a:spcBef>
              <a:buFont typeface="Arial" panose="020B0604020202020204" pitchFamily="34" charset="0"/>
              <a:buChar char="•"/>
            </a:pPr>
            <a:r>
              <a:rPr lang="en-US" sz="1400" dirty="0">
                <a:latin typeface="Arial"/>
                <a:ea typeface="+mj-lt"/>
                <a:cs typeface="+mj-lt"/>
              </a:rPr>
              <a:t>Retransmission of data</a:t>
            </a:r>
          </a:p>
          <a:p>
            <a:pPr marL="285750" indent="-285750">
              <a:spcBef>
                <a:spcPts val="600"/>
              </a:spcBef>
              <a:buFont typeface="Arial" panose="020B0604020202020204" pitchFamily="34" charset="0"/>
              <a:buChar char="•"/>
            </a:pPr>
            <a:r>
              <a:rPr lang="en-US" sz="1400" dirty="0">
                <a:latin typeface="Arial"/>
                <a:ea typeface="+mj-lt"/>
                <a:cs typeface="+mj-lt"/>
              </a:rPr>
              <a:t>Error checking</a:t>
            </a:r>
          </a:p>
          <a:p>
            <a:pPr marL="285750" indent="-285750">
              <a:spcBef>
                <a:spcPts val="600"/>
              </a:spcBef>
              <a:buFont typeface="Arial" panose="020B0604020202020204" pitchFamily="34" charset="0"/>
              <a:buChar char="•"/>
            </a:pPr>
            <a:r>
              <a:rPr lang="en-US" sz="1400" dirty="0">
                <a:latin typeface="Arial"/>
                <a:ea typeface="+mj-lt"/>
                <a:cs typeface="+mj-lt"/>
              </a:rPr>
              <a:t>Method of transfer</a:t>
            </a:r>
          </a:p>
          <a:p>
            <a:pPr marL="285750" indent="-285750">
              <a:spcBef>
                <a:spcPts val="600"/>
              </a:spcBef>
              <a:buFont typeface="Arial" panose="020B0604020202020204" pitchFamily="34" charset="0"/>
              <a:buChar char="•"/>
            </a:pPr>
            <a:r>
              <a:rPr lang="en-US" sz="1400" dirty="0">
                <a:latin typeface="Arial"/>
                <a:ea typeface="+mj-lt"/>
                <a:cs typeface="+mj-lt"/>
              </a:rPr>
              <a:t>Speed</a:t>
            </a:r>
          </a:p>
          <a:p>
            <a:pPr marL="285750" indent="-285750">
              <a:spcBef>
                <a:spcPts val="600"/>
              </a:spcBef>
              <a:buFont typeface="Arial" panose="020B0604020202020204" pitchFamily="34" charset="0"/>
              <a:buChar char="•"/>
            </a:pPr>
            <a:r>
              <a:rPr lang="en-US" sz="1400" dirty="0">
                <a:latin typeface="Arial"/>
                <a:ea typeface="+mj-lt"/>
                <a:cs typeface="+mj-lt"/>
              </a:rPr>
              <a:t>Broadcasting   </a:t>
            </a:r>
          </a:p>
          <a:p>
            <a:pPr marL="285750" indent="-285750">
              <a:spcBef>
                <a:spcPts val="600"/>
              </a:spcBef>
              <a:buFont typeface="Arial" panose="020B0604020202020204" pitchFamily="34" charset="0"/>
              <a:buChar char="•"/>
            </a:pPr>
            <a:r>
              <a:rPr lang="en-US" sz="1400" dirty="0">
                <a:latin typeface="Arial"/>
                <a:ea typeface="+mj-lt"/>
                <a:cs typeface="+mj-lt"/>
              </a:rPr>
              <a:t>Optimal use</a:t>
            </a:r>
          </a:p>
        </p:txBody>
      </p:sp>
    </p:spTree>
    <p:extLst>
      <p:ext uri="{BB962C8B-B14F-4D97-AF65-F5344CB8AC3E}">
        <p14:creationId xmlns:p14="http://schemas.microsoft.com/office/powerpoint/2010/main" val="266013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1882274" cy="355202"/>
          </a:xfrm>
        </p:spPr>
        <p:txBody>
          <a:bodyPr vert="horz" lIns="68580" tIns="34290" rIns="68580" bIns="34290" rtlCol="0" anchor="t">
            <a:noAutofit/>
          </a:bodyPr>
          <a:lstStyle/>
          <a:p>
            <a:r>
              <a:rPr lang="en-US" sz="1600" b="1" dirty="0">
                <a:solidFill>
                  <a:srgbClr val="002060"/>
                </a:solidFill>
              </a:rPr>
              <a:t>Internet Protocol</a:t>
            </a:r>
          </a:p>
        </p:txBody>
      </p:sp>
      <p:sp>
        <p:nvSpPr>
          <p:cNvPr id="3" name="TextBox 2">
            <a:extLst>
              <a:ext uri="{FF2B5EF4-FFF2-40B4-BE49-F238E27FC236}">
                <a16:creationId xmlns:a16="http://schemas.microsoft.com/office/drawing/2014/main" id="{54F38A59-9499-93A9-34D2-3FAD4535C09F}"/>
              </a:ext>
            </a:extLst>
          </p:cNvPr>
          <p:cNvSpPr txBox="1"/>
          <p:nvPr/>
        </p:nvSpPr>
        <p:spPr>
          <a:xfrm>
            <a:off x="150807" y="1140297"/>
            <a:ext cx="4421193" cy="1754326"/>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latin typeface="Arial"/>
                <a:ea typeface="+mj-lt"/>
                <a:cs typeface="+mj-lt"/>
              </a:rPr>
              <a:t>IP stands for internet protocol.</a:t>
            </a:r>
          </a:p>
          <a:p>
            <a:pPr marL="285750" indent="-285750">
              <a:spcBef>
                <a:spcPts val="600"/>
              </a:spcBef>
              <a:buFont typeface="Arial" panose="020B0604020202020204" pitchFamily="34" charset="0"/>
              <a:buChar char="•"/>
            </a:pPr>
            <a:r>
              <a:rPr lang="en-US" sz="1400" dirty="0">
                <a:latin typeface="Arial"/>
                <a:ea typeface="+mj-lt"/>
                <a:cs typeface="+mj-lt"/>
              </a:rPr>
              <a:t>IP specifies formats of packets also called as datagrams and the addressing scheme.</a:t>
            </a:r>
          </a:p>
          <a:p>
            <a:pPr marL="285750" indent="-285750">
              <a:spcBef>
                <a:spcPts val="600"/>
              </a:spcBef>
              <a:buFont typeface="Arial" panose="020B0604020202020204" pitchFamily="34" charset="0"/>
              <a:buChar char="•"/>
            </a:pPr>
            <a:r>
              <a:rPr lang="en-US" sz="1400" dirty="0">
                <a:latin typeface="Arial"/>
                <a:ea typeface="+mj-lt"/>
                <a:cs typeface="+mj-lt"/>
              </a:rPr>
              <a:t>Most networks combines IP with higher level protocol called Transmission Control Protocol which establish virtual connection between destination and source.</a:t>
            </a:r>
          </a:p>
        </p:txBody>
      </p:sp>
      <p:pic>
        <p:nvPicPr>
          <p:cNvPr id="11266" name="Picture 2">
            <a:extLst>
              <a:ext uri="{FF2B5EF4-FFF2-40B4-BE49-F238E27FC236}">
                <a16:creationId xmlns:a16="http://schemas.microsoft.com/office/drawing/2014/main" id="{4FB341FD-49FC-2C6B-4CD6-AAA43789D7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51" t="21522" r="18444" b="27600"/>
          <a:stretch/>
        </p:blipFill>
        <p:spPr bwMode="auto">
          <a:xfrm>
            <a:off x="4883377" y="1361870"/>
            <a:ext cx="3872741" cy="313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13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What is Internet Protocol ?</a:t>
            </a:r>
          </a:p>
        </p:txBody>
      </p:sp>
      <p:sp>
        <p:nvSpPr>
          <p:cNvPr id="3" name="TextBox 2">
            <a:extLst>
              <a:ext uri="{FF2B5EF4-FFF2-40B4-BE49-F238E27FC236}">
                <a16:creationId xmlns:a16="http://schemas.microsoft.com/office/drawing/2014/main" id="{54F38A59-9499-93A9-34D2-3FAD4535C09F}"/>
              </a:ext>
            </a:extLst>
          </p:cNvPr>
          <p:cNvSpPr txBox="1"/>
          <p:nvPr/>
        </p:nvSpPr>
        <p:spPr>
          <a:xfrm>
            <a:off x="150807" y="1140297"/>
            <a:ext cx="4421193" cy="954107"/>
          </a:xfrm>
          <a:prstGeom prst="rect">
            <a:avLst/>
          </a:prstGeom>
          <a:noFill/>
        </p:spPr>
        <p:txBody>
          <a:bodyPr wrap="square">
            <a:spAutoFit/>
          </a:bodyPr>
          <a:lstStyle/>
          <a:p>
            <a:pPr>
              <a:spcBef>
                <a:spcPts val="600"/>
              </a:spcBef>
            </a:pPr>
            <a:r>
              <a:rPr lang="en-US" sz="1400" dirty="0">
                <a:latin typeface="Arial"/>
                <a:ea typeface="+mj-lt"/>
                <a:cs typeface="+mj-lt"/>
              </a:rPr>
              <a:t>An IP address is a unique identifier assigned to a device or domain that connects to the Internet. An IP address can contain information about its network, sub network and host.</a:t>
            </a:r>
          </a:p>
        </p:txBody>
      </p:sp>
      <p:pic>
        <p:nvPicPr>
          <p:cNvPr id="2" name="Picture 6">
            <a:extLst>
              <a:ext uri="{FF2B5EF4-FFF2-40B4-BE49-F238E27FC236}">
                <a16:creationId xmlns:a16="http://schemas.microsoft.com/office/drawing/2014/main" id="{D3978067-0C8B-37BD-9D87-975A00254DC4}"/>
              </a:ext>
            </a:extLst>
          </p:cNvPr>
          <p:cNvPicPr>
            <a:picLocks noChangeAspect="1"/>
          </p:cNvPicPr>
          <p:nvPr/>
        </p:nvPicPr>
        <p:blipFill>
          <a:blip r:embed="rId3"/>
          <a:stretch>
            <a:fillRect/>
          </a:stretch>
        </p:blipFill>
        <p:spPr>
          <a:xfrm>
            <a:off x="4771667" y="1225683"/>
            <a:ext cx="4069963" cy="2377996"/>
          </a:xfrm>
          <a:prstGeom prst="rect">
            <a:avLst/>
          </a:prstGeom>
        </p:spPr>
      </p:pic>
      <p:sp>
        <p:nvSpPr>
          <p:cNvPr id="4" name="Rectangle: Rounded Corners 3">
            <a:extLst>
              <a:ext uri="{FF2B5EF4-FFF2-40B4-BE49-F238E27FC236}">
                <a16:creationId xmlns:a16="http://schemas.microsoft.com/office/drawing/2014/main" id="{92F29B69-0FC6-8933-D168-08195E8F7590}"/>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5" name="TextBox 4">
            <a:extLst>
              <a:ext uri="{FF2B5EF4-FFF2-40B4-BE49-F238E27FC236}">
                <a16:creationId xmlns:a16="http://schemas.microsoft.com/office/drawing/2014/main" id="{9DDBB1D7-242E-4894-D28E-45E9AB4D2033}"/>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231314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Types of Internet Protocol</a:t>
            </a:r>
          </a:p>
        </p:txBody>
      </p:sp>
      <p:pic>
        <p:nvPicPr>
          <p:cNvPr id="6" name="Picture 5" descr="Diagram&#10;&#10;Description automatically generated">
            <a:extLst>
              <a:ext uri="{FF2B5EF4-FFF2-40B4-BE49-F238E27FC236}">
                <a16:creationId xmlns:a16="http://schemas.microsoft.com/office/drawing/2014/main" id="{E594CF70-DA30-23F7-8B73-5C8A5FF20E86}"/>
              </a:ext>
            </a:extLst>
          </p:cNvPr>
          <p:cNvPicPr>
            <a:picLocks noChangeAspect="1"/>
          </p:cNvPicPr>
          <p:nvPr/>
        </p:nvPicPr>
        <p:blipFill>
          <a:blip r:embed="rId3"/>
          <a:stretch>
            <a:fillRect/>
          </a:stretch>
        </p:blipFill>
        <p:spPr>
          <a:xfrm>
            <a:off x="2149507" y="1273477"/>
            <a:ext cx="4844987" cy="2851054"/>
          </a:xfrm>
          <a:prstGeom prst="rect">
            <a:avLst/>
          </a:prstGeom>
        </p:spPr>
      </p:pic>
    </p:spTree>
    <p:extLst>
      <p:ext uri="{BB962C8B-B14F-4D97-AF65-F5344CB8AC3E}">
        <p14:creationId xmlns:p14="http://schemas.microsoft.com/office/powerpoint/2010/main" val="2617057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Classes of IPv4 Address</a:t>
            </a:r>
          </a:p>
        </p:txBody>
      </p:sp>
      <p:pic>
        <p:nvPicPr>
          <p:cNvPr id="2" name="Picture 7" descr="Table&#10;&#10;Description automatically generated">
            <a:extLst>
              <a:ext uri="{FF2B5EF4-FFF2-40B4-BE49-F238E27FC236}">
                <a16:creationId xmlns:a16="http://schemas.microsoft.com/office/drawing/2014/main" id="{F233AD32-8108-F37F-B0E7-D7DB54752B1A}"/>
              </a:ext>
            </a:extLst>
          </p:cNvPr>
          <p:cNvPicPr>
            <a:picLocks noChangeAspect="1"/>
          </p:cNvPicPr>
          <p:nvPr/>
        </p:nvPicPr>
        <p:blipFill>
          <a:blip r:embed="rId3"/>
          <a:stretch>
            <a:fillRect/>
          </a:stretch>
        </p:blipFill>
        <p:spPr>
          <a:xfrm>
            <a:off x="2657650" y="1096865"/>
            <a:ext cx="3828701" cy="3215511"/>
          </a:xfrm>
          <a:prstGeom prst="rect">
            <a:avLst/>
          </a:prstGeom>
        </p:spPr>
      </p:pic>
      <p:sp>
        <p:nvSpPr>
          <p:cNvPr id="4" name="TextBox 3">
            <a:extLst>
              <a:ext uri="{FF2B5EF4-FFF2-40B4-BE49-F238E27FC236}">
                <a16:creationId xmlns:a16="http://schemas.microsoft.com/office/drawing/2014/main" id="{871F764A-93F7-E313-9B05-D1B37B5AB073}"/>
              </a:ext>
            </a:extLst>
          </p:cNvPr>
          <p:cNvSpPr txBox="1"/>
          <p:nvPr/>
        </p:nvSpPr>
        <p:spPr>
          <a:xfrm>
            <a:off x="3473990" y="4424152"/>
            <a:ext cx="2196020" cy="307777"/>
          </a:xfrm>
          <a:prstGeom prst="rect">
            <a:avLst/>
          </a:prstGeom>
          <a:noFill/>
        </p:spPr>
        <p:txBody>
          <a:bodyPr wrap="square">
            <a:spAutoFit/>
          </a:bodyPr>
          <a:lstStyle/>
          <a:p>
            <a:r>
              <a:rPr lang="en-US" sz="1400" dirty="0"/>
              <a:t>Classes of IPV4 Address</a:t>
            </a:r>
            <a:endParaRPr lang="en-US" sz="1400" dirty="0">
              <a:cs typeface="Calibri"/>
            </a:endParaRPr>
          </a:p>
        </p:txBody>
      </p:sp>
    </p:spTree>
    <p:extLst>
      <p:ext uri="{BB962C8B-B14F-4D97-AF65-F5344CB8AC3E}">
        <p14:creationId xmlns:p14="http://schemas.microsoft.com/office/powerpoint/2010/main" val="3956336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Subnet Mask</a:t>
            </a:r>
          </a:p>
        </p:txBody>
      </p:sp>
      <p:sp>
        <p:nvSpPr>
          <p:cNvPr id="5" name="TextBox 4">
            <a:extLst>
              <a:ext uri="{FF2B5EF4-FFF2-40B4-BE49-F238E27FC236}">
                <a16:creationId xmlns:a16="http://schemas.microsoft.com/office/drawing/2014/main" id="{FCA670D0-040E-5DEB-C428-F39AE0E24C7B}"/>
              </a:ext>
            </a:extLst>
          </p:cNvPr>
          <p:cNvSpPr txBox="1"/>
          <p:nvPr/>
        </p:nvSpPr>
        <p:spPr>
          <a:xfrm>
            <a:off x="155207" y="1135777"/>
            <a:ext cx="4290333" cy="1754326"/>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dirty="0"/>
              <a:t>A </a:t>
            </a:r>
            <a:r>
              <a:rPr lang="en-US" b="1" dirty="0"/>
              <a:t>subnet mask</a:t>
            </a:r>
            <a:r>
              <a:rPr lang="en-US" dirty="0"/>
              <a:t> is a 32-bit number created by setting host bits to all 0s and setting network bits to all 1s.</a:t>
            </a:r>
          </a:p>
          <a:p>
            <a:pPr marL="285750" indent="-285750">
              <a:spcBef>
                <a:spcPts val="600"/>
              </a:spcBef>
              <a:buFont typeface="Arial" panose="020B0604020202020204" pitchFamily="34" charset="0"/>
              <a:buChar char="•"/>
            </a:pPr>
            <a:r>
              <a:rPr lang="en-US" dirty="0"/>
              <a:t>Routers use subnet mask to distinguish between host and network address.</a:t>
            </a:r>
          </a:p>
          <a:p>
            <a:pPr marL="285750" indent="-285750">
              <a:spcBef>
                <a:spcPts val="600"/>
              </a:spcBef>
              <a:buFont typeface="Arial" panose="020B0604020202020204" pitchFamily="34" charset="0"/>
              <a:buChar char="•"/>
            </a:pPr>
            <a:r>
              <a:rPr lang="en-US" dirty="0"/>
              <a:t>It extracts network address from the given IP address.</a:t>
            </a:r>
          </a:p>
        </p:txBody>
      </p:sp>
      <p:pic>
        <p:nvPicPr>
          <p:cNvPr id="6" name="Picture 6" descr="Diagram&#10;&#10;Description automatically generated">
            <a:extLst>
              <a:ext uri="{FF2B5EF4-FFF2-40B4-BE49-F238E27FC236}">
                <a16:creationId xmlns:a16="http://schemas.microsoft.com/office/drawing/2014/main" id="{DAA7C307-A784-66B5-981C-C74A2B40C79B}"/>
              </a:ext>
            </a:extLst>
          </p:cNvPr>
          <p:cNvPicPr>
            <a:picLocks noChangeAspect="1"/>
          </p:cNvPicPr>
          <p:nvPr/>
        </p:nvPicPr>
        <p:blipFill>
          <a:blip r:embed="rId3"/>
          <a:stretch>
            <a:fillRect/>
          </a:stretch>
        </p:blipFill>
        <p:spPr>
          <a:xfrm>
            <a:off x="4792570" y="1366104"/>
            <a:ext cx="4079056" cy="2682228"/>
          </a:xfrm>
          <a:prstGeom prst="rect">
            <a:avLst/>
          </a:prstGeom>
        </p:spPr>
      </p:pic>
    </p:spTree>
    <p:extLst>
      <p:ext uri="{BB962C8B-B14F-4D97-AF65-F5344CB8AC3E}">
        <p14:creationId xmlns:p14="http://schemas.microsoft.com/office/powerpoint/2010/main" val="1091806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Subnetting</a:t>
            </a:r>
          </a:p>
        </p:txBody>
      </p:sp>
      <p:grpSp>
        <p:nvGrpSpPr>
          <p:cNvPr id="7" name="Group 6">
            <a:extLst>
              <a:ext uri="{FF2B5EF4-FFF2-40B4-BE49-F238E27FC236}">
                <a16:creationId xmlns:a16="http://schemas.microsoft.com/office/drawing/2014/main" id="{25361AAF-30CF-B1E9-9A04-B16365052295}"/>
              </a:ext>
            </a:extLst>
          </p:cNvPr>
          <p:cNvGrpSpPr/>
          <p:nvPr/>
        </p:nvGrpSpPr>
        <p:grpSpPr>
          <a:xfrm>
            <a:off x="1437262" y="1436901"/>
            <a:ext cx="6269477" cy="2444432"/>
            <a:chOff x="1437262" y="2380487"/>
            <a:chExt cx="6269477" cy="2444432"/>
          </a:xfrm>
        </p:grpSpPr>
        <p:pic>
          <p:nvPicPr>
            <p:cNvPr id="2" name="Picture 5" descr="Diagram, shape&#10;&#10;Description automatically generated">
              <a:extLst>
                <a:ext uri="{FF2B5EF4-FFF2-40B4-BE49-F238E27FC236}">
                  <a16:creationId xmlns:a16="http://schemas.microsoft.com/office/drawing/2014/main" id="{208B4E00-D696-8105-F223-AB75B22C06B6}"/>
                </a:ext>
              </a:extLst>
            </p:cNvPr>
            <p:cNvPicPr>
              <a:picLocks noChangeAspect="1"/>
            </p:cNvPicPr>
            <p:nvPr/>
          </p:nvPicPr>
          <p:blipFill>
            <a:blip r:embed="rId3"/>
            <a:stretch>
              <a:fillRect/>
            </a:stretch>
          </p:blipFill>
          <p:spPr>
            <a:xfrm>
              <a:off x="1437262" y="2380487"/>
              <a:ext cx="6269477" cy="2078560"/>
            </a:xfrm>
            <a:prstGeom prst="rect">
              <a:avLst/>
            </a:prstGeom>
          </p:spPr>
        </p:pic>
        <p:sp>
          <p:nvSpPr>
            <p:cNvPr id="4" name="TextBox 3">
              <a:extLst>
                <a:ext uri="{FF2B5EF4-FFF2-40B4-BE49-F238E27FC236}">
                  <a16:creationId xmlns:a16="http://schemas.microsoft.com/office/drawing/2014/main" id="{4422F29F-F424-41B7-DFF1-217DB997E65D}"/>
                </a:ext>
              </a:extLst>
            </p:cNvPr>
            <p:cNvSpPr txBox="1"/>
            <p:nvPr/>
          </p:nvSpPr>
          <p:spPr>
            <a:xfrm>
              <a:off x="3576131" y="4513613"/>
              <a:ext cx="1991739" cy="311306"/>
            </a:xfrm>
            <a:prstGeom prst="rect">
              <a:avLst/>
            </a:prstGeom>
            <a:noFill/>
          </p:spPr>
          <p:txBody>
            <a:bodyPr wrap="square">
              <a:spAutoFit/>
            </a:bodyPr>
            <a:lstStyle/>
            <a:p>
              <a:r>
                <a:rPr lang="en-US" sz="1400" dirty="0"/>
                <a:t>Example of Subnetting</a:t>
              </a:r>
            </a:p>
          </p:txBody>
        </p:sp>
      </p:grpSp>
    </p:spTree>
    <p:extLst>
      <p:ext uri="{BB962C8B-B14F-4D97-AF65-F5344CB8AC3E}">
        <p14:creationId xmlns:p14="http://schemas.microsoft.com/office/powerpoint/2010/main" val="2521709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Types of Subnetting</a:t>
            </a:r>
          </a:p>
        </p:txBody>
      </p:sp>
      <p:pic>
        <p:nvPicPr>
          <p:cNvPr id="3" name="Picture 5" descr="Timeline&#10;&#10;Description automatically generated">
            <a:extLst>
              <a:ext uri="{FF2B5EF4-FFF2-40B4-BE49-F238E27FC236}">
                <a16:creationId xmlns:a16="http://schemas.microsoft.com/office/drawing/2014/main" id="{60AAFA66-A607-F7E1-1338-5C5869BF2683}"/>
              </a:ext>
            </a:extLst>
          </p:cNvPr>
          <p:cNvPicPr>
            <a:picLocks noChangeAspect="1"/>
          </p:cNvPicPr>
          <p:nvPr/>
        </p:nvPicPr>
        <p:blipFill>
          <a:blip r:embed="rId3"/>
          <a:stretch>
            <a:fillRect/>
          </a:stretch>
        </p:blipFill>
        <p:spPr>
          <a:xfrm>
            <a:off x="1022779" y="1362698"/>
            <a:ext cx="7099815" cy="2540620"/>
          </a:xfrm>
          <a:prstGeom prst="rect">
            <a:avLst/>
          </a:prstGeom>
        </p:spPr>
      </p:pic>
      <p:sp>
        <p:nvSpPr>
          <p:cNvPr id="6" name="TextBox 5">
            <a:extLst>
              <a:ext uri="{FF2B5EF4-FFF2-40B4-BE49-F238E27FC236}">
                <a16:creationId xmlns:a16="http://schemas.microsoft.com/office/drawing/2014/main" id="{3F4F3FB9-AA6E-B9C1-A3B3-2E4B30E92F68}"/>
              </a:ext>
            </a:extLst>
          </p:cNvPr>
          <p:cNvSpPr txBox="1"/>
          <p:nvPr/>
        </p:nvSpPr>
        <p:spPr>
          <a:xfrm>
            <a:off x="3663680" y="3990067"/>
            <a:ext cx="1816641" cy="307777"/>
          </a:xfrm>
          <a:prstGeom prst="rect">
            <a:avLst/>
          </a:prstGeom>
          <a:noFill/>
        </p:spPr>
        <p:txBody>
          <a:bodyPr wrap="square">
            <a:spAutoFit/>
          </a:bodyPr>
          <a:lstStyle/>
          <a:p>
            <a:r>
              <a:rPr lang="en-US" sz="1400" dirty="0"/>
              <a:t>Types of Subnetting</a:t>
            </a:r>
          </a:p>
        </p:txBody>
      </p:sp>
    </p:spTree>
    <p:extLst>
      <p:ext uri="{BB962C8B-B14F-4D97-AF65-F5344CB8AC3E}">
        <p14:creationId xmlns:p14="http://schemas.microsoft.com/office/powerpoint/2010/main" val="194596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2913405" cy="355202"/>
          </a:xfrm>
        </p:spPr>
        <p:txBody>
          <a:bodyPr vert="horz" lIns="68580" tIns="34290" rIns="68580" bIns="34290" rtlCol="0" anchor="t">
            <a:noAutofit/>
          </a:bodyPr>
          <a:lstStyle/>
          <a:p>
            <a:r>
              <a:rPr lang="en-US" sz="1600" b="1" dirty="0">
                <a:solidFill>
                  <a:srgbClr val="002060"/>
                </a:solidFill>
              </a:rPr>
              <a:t>Virtual Private Network</a:t>
            </a:r>
          </a:p>
        </p:txBody>
      </p:sp>
      <p:sp>
        <p:nvSpPr>
          <p:cNvPr id="4" name="TextBox 3">
            <a:extLst>
              <a:ext uri="{FF2B5EF4-FFF2-40B4-BE49-F238E27FC236}">
                <a16:creationId xmlns:a16="http://schemas.microsoft.com/office/drawing/2014/main" id="{A05910C3-A5E4-25A2-6E79-D0D7149DF0F3}"/>
              </a:ext>
            </a:extLst>
          </p:cNvPr>
          <p:cNvSpPr txBox="1"/>
          <p:nvPr/>
        </p:nvSpPr>
        <p:spPr>
          <a:xfrm>
            <a:off x="150807" y="1139580"/>
            <a:ext cx="4664383" cy="523220"/>
          </a:xfrm>
          <a:prstGeom prst="rect">
            <a:avLst/>
          </a:prstGeom>
          <a:noFill/>
        </p:spPr>
        <p:txBody>
          <a:bodyPr wrap="square">
            <a:spAutoFit/>
          </a:bodyPr>
          <a:lstStyle/>
          <a:p>
            <a:r>
              <a:rPr lang="en-US" sz="1400" dirty="0"/>
              <a:t>A virtual private network, or VPN, is an encrypted connection over the Internet from a device to a network. </a:t>
            </a:r>
            <a:endParaRPr lang="en-US" sz="900" dirty="0"/>
          </a:p>
        </p:txBody>
      </p:sp>
      <p:pic>
        <p:nvPicPr>
          <p:cNvPr id="5" name="Picture 5" descr="Diagram&#10;&#10;Description automatically generated">
            <a:extLst>
              <a:ext uri="{FF2B5EF4-FFF2-40B4-BE49-F238E27FC236}">
                <a16:creationId xmlns:a16="http://schemas.microsoft.com/office/drawing/2014/main" id="{CF021C1C-0BA2-C1C5-A249-B68C55896888}"/>
              </a:ext>
            </a:extLst>
          </p:cNvPr>
          <p:cNvPicPr>
            <a:picLocks noChangeAspect="1"/>
          </p:cNvPicPr>
          <p:nvPr/>
        </p:nvPicPr>
        <p:blipFill>
          <a:blip r:embed="rId3"/>
          <a:stretch>
            <a:fillRect/>
          </a:stretch>
        </p:blipFill>
        <p:spPr>
          <a:xfrm>
            <a:off x="4879570" y="1012083"/>
            <a:ext cx="3953146" cy="2646758"/>
          </a:xfrm>
          <a:prstGeom prst="rect">
            <a:avLst/>
          </a:prstGeom>
        </p:spPr>
      </p:pic>
    </p:spTree>
    <p:extLst>
      <p:ext uri="{BB962C8B-B14F-4D97-AF65-F5344CB8AC3E}">
        <p14:creationId xmlns:p14="http://schemas.microsoft.com/office/powerpoint/2010/main" val="3002966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Types of Virtual Private Network</a:t>
            </a:r>
          </a:p>
        </p:txBody>
      </p:sp>
      <p:sp>
        <p:nvSpPr>
          <p:cNvPr id="4" name="TextBox 3">
            <a:extLst>
              <a:ext uri="{FF2B5EF4-FFF2-40B4-BE49-F238E27FC236}">
                <a16:creationId xmlns:a16="http://schemas.microsoft.com/office/drawing/2014/main" id="{A05910C3-A5E4-25A2-6E79-D0D7149DF0F3}"/>
              </a:ext>
            </a:extLst>
          </p:cNvPr>
          <p:cNvSpPr txBox="1"/>
          <p:nvPr/>
        </p:nvSpPr>
        <p:spPr>
          <a:xfrm>
            <a:off x="150808" y="1139580"/>
            <a:ext cx="4178004" cy="954107"/>
          </a:xfrm>
          <a:prstGeom prst="rect">
            <a:avLst/>
          </a:prstGeom>
          <a:noFill/>
        </p:spPr>
        <p:txBody>
          <a:bodyPr wrap="square">
            <a:spAutoFit/>
          </a:bodyPr>
          <a:lstStyle/>
          <a:p>
            <a:r>
              <a:rPr lang="en-US" sz="1400" b="1" dirty="0"/>
              <a:t>Remote access</a:t>
            </a:r>
          </a:p>
          <a:p>
            <a:endParaRPr lang="en-US" sz="1400" dirty="0"/>
          </a:p>
          <a:p>
            <a:r>
              <a:rPr lang="en-US" sz="1400" dirty="0"/>
              <a:t>A remote access VPN securely connects a device outside the corporate office.</a:t>
            </a:r>
          </a:p>
        </p:txBody>
      </p:sp>
      <p:pic>
        <p:nvPicPr>
          <p:cNvPr id="2" name="Picture 5" descr="Diagram&#10;&#10;Description automatically generated">
            <a:extLst>
              <a:ext uri="{FF2B5EF4-FFF2-40B4-BE49-F238E27FC236}">
                <a16:creationId xmlns:a16="http://schemas.microsoft.com/office/drawing/2014/main" id="{91CF378E-539D-1F32-9B16-BA67FF2B8629}"/>
              </a:ext>
            </a:extLst>
          </p:cNvPr>
          <p:cNvPicPr>
            <a:picLocks noChangeAspect="1"/>
          </p:cNvPicPr>
          <p:nvPr/>
        </p:nvPicPr>
        <p:blipFill>
          <a:blip r:embed="rId3"/>
          <a:stretch>
            <a:fillRect/>
          </a:stretch>
        </p:blipFill>
        <p:spPr>
          <a:xfrm>
            <a:off x="4737366" y="1100668"/>
            <a:ext cx="4178003" cy="2503758"/>
          </a:xfrm>
          <a:prstGeom prst="rect">
            <a:avLst/>
          </a:prstGeom>
        </p:spPr>
      </p:pic>
      <p:sp>
        <p:nvSpPr>
          <p:cNvPr id="3" name="Rectangle: Rounded Corners 2">
            <a:extLst>
              <a:ext uri="{FF2B5EF4-FFF2-40B4-BE49-F238E27FC236}">
                <a16:creationId xmlns:a16="http://schemas.microsoft.com/office/drawing/2014/main" id="{6DCBA6D3-DCE2-F7A7-9CA8-97190A6B050A}"/>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6" name="TextBox 5">
            <a:extLst>
              <a:ext uri="{FF2B5EF4-FFF2-40B4-BE49-F238E27FC236}">
                <a16:creationId xmlns:a16="http://schemas.microsoft.com/office/drawing/2014/main" id="{9D160FB6-634F-20C2-DB1E-6132A2311274}"/>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371117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4934" y="566209"/>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dirty="0">
                <a:solidFill>
                  <a:srgbClr val="213163"/>
                </a:solidFill>
              </a:rPr>
              <a:t>Learning Objectives</a:t>
            </a:r>
            <a:endParaRPr sz="1600" b="1" dirty="0"/>
          </a:p>
        </p:txBody>
      </p:sp>
      <p:sp>
        <p:nvSpPr>
          <p:cNvPr id="62" name="Google Shape;62;g5fab984687_2_0"/>
          <p:cNvSpPr txBox="1">
            <a:spLocks noGrp="1"/>
          </p:cNvSpPr>
          <p:nvPr>
            <p:ph type="body" idx="4294967295"/>
          </p:nvPr>
        </p:nvSpPr>
        <p:spPr>
          <a:xfrm>
            <a:off x="134935" y="1125247"/>
            <a:ext cx="5168858" cy="2384307"/>
          </a:xfrm>
          <a:prstGeom prst="rect">
            <a:avLst/>
          </a:prstGeom>
          <a:noFill/>
          <a:ln>
            <a:noFill/>
          </a:ln>
        </p:spPr>
        <p:txBody>
          <a:bodyPr spcFirstLastPara="1" wrap="square" lIns="91425" tIns="91425" rIns="91425" bIns="91425" anchor="t" anchorCtr="0">
            <a:noAutofit/>
          </a:bodyPr>
          <a:lstStyle/>
          <a:p>
            <a:pPr marL="173736" indent="-173736">
              <a:spcBef>
                <a:spcPts val="600"/>
              </a:spcBef>
              <a:buFont typeface="Arial" panose="020B0604020202020204" pitchFamily="34" charset="0"/>
              <a:buChar char="•"/>
            </a:pPr>
            <a:r>
              <a:rPr lang="en-US" dirty="0"/>
              <a:t>In this module, we will achieve following objectives.</a:t>
            </a:r>
          </a:p>
          <a:p>
            <a:pPr marL="173736" indent="-173736">
              <a:spcBef>
                <a:spcPts val="600"/>
              </a:spcBef>
              <a:buFont typeface="Arial" panose="020B0604020202020204" pitchFamily="34" charset="0"/>
              <a:buChar char="•"/>
            </a:pPr>
            <a:r>
              <a:rPr lang="en-US" dirty="0"/>
              <a:t>Introduction to Cloud Computing as a domain.</a:t>
            </a:r>
          </a:p>
          <a:p>
            <a:pPr marL="173736" indent="-173736">
              <a:spcBef>
                <a:spcPts val="600"/>
              </a:spcBef>
              <a:buFont typeface="Arial" panose="020B0604020202020204" pitchFamily="34" charset="0"/>
              <a:buChar char="•"/>
            </a:pPr>
            <a:r>
              <a:rPr lang="en-US" dirty="0"/>
              <a:t>Learning about Microsoft Azure Portal and offered services.</a:t>
            </a:r>
          </a:p>
          <a:p>
            <a:pPr marL="173736" indent="-173736">
              <a:spcBef>
                <a:spcPts val="600"/>
              </a:spcBef>
              <a:buFont typeface="Arial" panose="020B0604020202020204" pitchFamily="34" charset="0"/>
              <a:buChar char="•"/>
            </a:pPr>
            <a:r>
              <a:rPr lang="en-US" dirty="0"/>
              <a:t>Working knowledge of networking protocols and integration to Azure services.</a:t>
            </a:r>
          </a:p>
          <a:p>
            <a:pPr marL="173736" indent="-173736">
              <a:spcBef>
                <a:spcPts val="600"/>
              </a:spcBef>
              <a:buFont typeface="Arial" panose="020B0604020202020204" pitchFamily="34" charset="0"/>
              <a:buChar char="•"/>
            </a:pPr>
            <a:r>
              <a:rPr lang="en-US" dirty="0"/>
              <a:t>Real time implementation of services like virtual machines and virtual networks.</a:t>
            </a:r>
          </a:p>
          <a:p>
            <a:pPr marL="173736" indent="-173736">
              <a:spcBef>
                <a:spcPts val="600"/>
              </a:spcBef>
              <a:buFont typeface="Arial" panose="020B0604020202020204" pitchFamily="34" charset="0"/>
              <a:buChar char="•"/>
            </a:pPr>
            <a:r>
              <a:rPr lang="en-US" dirty="0"/>
              <a:t>Understand the prospects with Cloud Computing.</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685440" y="1213801"/>
            <a:ext cx="3194940" cy="3194940"/>
          </a:xfrm>
          <a:prstGeom prst="rect">
            <a:avLst/>
          </a:prstGeom>
        </p:spPr>
      </p:pic>
    </p:spTree>
    <p:extLst>
      <p:ext uri="{BB962C8B-B14F-4D97-AF65-F5344CB8AC3E}">
        <p14:creationId xmlns:p14="http://schemas.microsoft.com/office/powerpoint/2010/main" val="950134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Types of Virtual Private Network</a:t>
            </a:r>
          </a:p>
        </p:txBody>
      </p:sp>
      <p:sp>
        <p:nvSpPr>
          <p:cNvPr id="4" name="TextBox 3">
            <a:extLst>
              <a:ext uri="{FF2B5EF4-FFF2-40B4-BE49-F238E27FC236}">
                <a16:creationId xmlns:a16="http://schemas.microsoft.com/office/drawing/2014/main" id="{A05910C3-A5E4-25A2-6E79-D0D7149DF0F3}"/>
              </a:ext>
            </a:extLst>
          </p:cNvPr>
          <p:cNvSpPr txBox="1"/>
          <p:nvPr/>
        </p:nvSpPr>
        <p:spPr>
          <a:xfrm>
            <a:off x="150808" y="1139580"/>
            <a:ext cx="4178004" cy="954107"/>
          </a:xfrm>
          <a:prstGeom prst="rect">
            <a:avLst/>
          </a:prstGeom>
          <a:noFill/>
        </p:spPr>
        <p:txBody>
          <a:bodyPr wrap="square">
            <a:spAutoFit/>
          </a:bodyPr>
          <a:lstStyle/>
          <a:p>
            <a:r>
              <a:rPr lang="en-US" sz="1400" b="1" dirty="0"/>
              <a:t>Site-to-site</a:t>
            </a:r>
          </a:p>
          <a:p>
            <a:endParaRPr lang="en-US" sz="1400" b="1" dirty="0"/>
          </a:p>
          <a:p>
            <a:r>
              <a:rPr lang="en-US" sz="1400" dirty="0"/>
              <a:t>A site-to-site VPN connects the corporate office to branch offices over the Internet. </a:t>
            </a:r>
          </a:p>
        </p:txBody>
      </p:sp>
      <p:sp>
        <p:nvSpPr>
          <p:cNvPr id="3" name="Rectangle: Rounded Corners 2">
            <a:extLst>
              <a:ext uri="{FF2B5EF4-FFF2-40B4-BE49-F238E27FC236}">
                <a16:creationId xmlns:a16="http://schemas.microsoft.com/office/drawing/2014/main" id="{6DCBA6D3-DCE2-F7A7-9CA8-97190A6B050A}"/>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3">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6" name="TextBox 5">
            <a:extLst>
              <a:ext uri="{FF2B5EF4-FFF2-40B4-BE49-F238E27FC236}">
                <a16:creationId xmlns:a16="http://schemas.microsoft.com/office/drawing/2014/main" id="{9D160FB6-634F-20C2-DB1E-6132A2311274}"/>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pic>
        <p:nvPicPr>
          <p:cNvPr id="5" name="Picture 7" descr="Diagram&#10;&#10;Description automatically generated">
            <a:extLst>
              <a:ext uri="{FF2B5EF4-FFF2-40B4-BE49-F238E27FC236}">
                <a16:creationId xmlns:a16="http://schemas.microsoft.com/office/drawing/2014/main" id="{D737FC70-0687-3D88-86BF-003CE1766A25}"/>
              </a:ext>
            </a:extLst>
          </p:cNvPr>
          <p:cNvPicPr>
            <a:picLocks noChangeAspect="1"/>
          </p:cNvPicPr>
          <p:nvPr/>
        </p:nvPicPr>
        <p:blipFill>
          <a:blip r:embed="rId4"/>
          <a:stretch>
            <a:fillRect/>
          </a:stretch>
        </p:blipFill>
        <p:spPr>
          <a:xfrm>
            <a:off x="4709975" y="1127433"/>
            <a:ext cx="4188707" cy="2316155"/>
          </a:xfrm>
          <a:prstGeom prst="rect">
            <a:avLst/>
          </a:prstGeom>
        </p:spPr>
      </p:pic>
    </p:spTree>
    <p:extLst>
      <p:ext uri="{BB962C8B-B14F-4D97-AF65-F5344CB8AC3E}">
        <p14:creationId xmlns:p14="http://schemas.microsoft.com/office/powerpoint/2010/main" val="34216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Benefits of Virtual Private Network</a:t>
            </a:r>
          </a:p>
        </p:txBody>
      </p:sp>
      <p:sp>
        <p:nvSpPr>
          <p:cNvPr id="4" name="TextBox 3">
            <a:extLst>
              <a:ext uri="{FF2B5EF4-FFF2-40B4-BE49-F238E27FC236}">
                <a16:creationId xmlns:a16="http://schemas.microsoft.com/office/drawing/2014/main" id="{A05910C3-A5E4-25A2-6E79-D0D7149DF0F3}"/>
              </a:ext>
            </a:extLst>
          </p:cNvPr>
          <p:cNvSpPr txBox="1"/>
          <p:nvPr/>
        </p:nvSpPr>
        <p:spPr>
          <a:xfrm>
            <a:off x="150807" y="1139580"/>
            <a:ext cx="3292783" cy="1184940"/>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t>Secure encryption</a:t>
            </a:r>
          </a:p>
          <a:p>
            <a:pPr marL="285750" indent="-285750">
              <a:spcBef>
                <a:spcPts val="600"/>
              </a:spcBef>
              <a:buFont typeface="Arial" panose="020B0604020202020204" pitchFamily="34" charset="0"/>
              <a:buChar char="•"/>
            </a:pPr>
            <a:r>
              <a:rPr lang="en-US" sz="1400" dirty="0"/>
              <a:t>Disguising your whereabouts</a:t>
            </a:r>
          </a:p>
          <a:p>
            <a:pPr marL="285750" indent="-285750">
              <a:spcBef>
                <a:spcPts val="600"/>
              </a:spcBef>
              <a:buFont typeface="Arial" panose="020B0604020202020204" pitchFamily="34" charset="0"/>
              <a:buChar char="•"/>
            </a:pPr>
            <a:r>
              <a:rPr lang="en-US" sz="1400" dirty="0"/>
              <a:t>Access to regional content</a:t>
            </a:r>
          </a:p>
          <a:p>
            <a:pPr marL="285750" indent="-285750">
              <a:spcBef>
                <a:spcPts val="600"/>
              </a:spcBef>
              <a:buFont typeface="Arial" panose="020B0604020202020204" pitchFamily="34" charset="0"/>
              <a:buChar char="•"/>
            </a:pPr>
            <a:r>
              <a:rPr lang="en-US" sz="1400" dirty="0"/>
              <a:t>Secure data transfer</a:t>
            </a:r>
          </a:p>
        </p:txBody>
      </p:sp>
      <p:pic>
        <p:nvPicPr>
          <p:cNvPr id="7" name="Picture 6" descr="A thumb down with a red band&#10;&#10;Description automatically generated">
            <a:extLst>
              <a:ext uri="{FF2B5EF4-FFF2-40B4-BE49-F238E27FC236}">
                <a16:creationId xmlns:a16="http://schemas.microsoft.com/office/drawing/2014/main" id="{BD33FFE3-F02E-3A98-9FBF-8ABE7BF5B473}"/>
              </a:ext>
            </a:extLst>
          </p:cNvPr>
          <p:cNvPicPr>
            <a:picLocks noChangeAspect="1"/>
          </p:cNvPicPr>
          <p:nvPr/>
        </p:nvPicPr>
        <p:blipFill>
          <a:blip r:embed="rId3"/>
          <a:stretch>
            <a:fillRect/>
          </a:stretch>
        </p:blipFill>
        <p:spPr>
          <a:xfrm flipV="1">
            <a:off x="5192985" y="1352550"/>
            <a:ext cx="2995714" cy="2995714"/>
          </a:xfrm>
          <a:prstGeom prst="rect">
            <a:avLst/>
          </a:prstGeom>
        </p:spPr>
      </p:pic>
    </p:spTree>
    <p:extLst>
      <p:ext uri="{BB962C8B-B14F-4D97-AF65-F5344CB8AC3E}">
        <p14:creationId xmlns:p14="http://schemas.microsoft.com/office/powerpoint/2010/main" val="1122618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Benefits of Virtual Private Network</a:t>
            </a:r>
          </a:p>
        </p:txBody>
      </p:sp>
      <p:sp>
        <p:nvSpPr>
          <p:cNvPr id="4" name="TextBox 3">
            <a:extLst>
              <a:ext uri="{FF2B5EF4-FFF2-40B4-BE49-F238E27FC236}">
                <a16:creationId xmlns:a16="http://schemas.microsoft.com/office/drawing/2014/main" id="{A05910C3-A5E4-25A2-6E79-D0D7149DF0F3}"/>
              </a:ext>
            </a:extLst>
          </p:cNvPr>
          <p:cNvSpPr txBox="1"/>
          <p:nvPr/>
        </p:nvSpPr>
        <p:spPr>
          <a:xfrm>
            <a:off x="150807" y="1139580"/>
            <a:ext cx="3292783" cy="1184940"/>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t>Encryption of your IP address</a:t>
            </a:r>
          </a:p>
          <a:p>
            <a:pPr marL="285750" indent="-285750">
              <a:spcBef>
                <a:spcPts val="600"/>
              </a:spcBef>
              <a:buFont typeface="Arial" panose="020B0604020202020204" pitchFamily="34" charset="0"/>
              <a:buChar char="•"/>
            </a:pPr>
            <a:r>
              <a:rPr lang="en-US" sz="1400" dirty="0"/>
              <a:t>Encryption of protocols</a:t>
            </a:r>
          </a:p>
          <a:p>
            <a:pPr marL="285750" indent="-285750">
              <a:spcBef>
                <a:spcPts val="600"/>
              </a:spcBef>
              <a:buFont typeface="Arial" panose="020B0604020202020204" pitchFamily="34" charset="0"/>
              <a:buChar char="•"/>
            </a:pPr>
            <a:r>
              <a:rPr lang="en-US" sz="1400" dirty="0"/>
              <a:t>Kill switch</a:t>
            </a:r>
          </a:p>
          <a:p>
            <a:pPr marL="285750" indent="-285750">
              <a:spcBef>
                <a:spcPts val="600"/>
              </a:spcBef>
              <a:buFont typeface="Arial" panose="020B0604020202020204" pitchFamily="34" charset="0"/>
              <a:buChar char="•"/>
            </a:pPr>
            <a:r>
              <a:rPr lang="en-US" sz="1400" dirty="0"/>
              <a:t>Two-factor authentication</a:t>
            </a:r>
          </a:p>
        </p:txBody>
      </p:sp>
      <p:pic>
        <p:nvPicPr>
          <p:cNvPr id="7" name="Picture 6" descr="A thumb down with a red band&#10;&#10;Description automatically generated">
            <a:extLst>
              <a:ext uri="{FF2B5EF4-FFF2-40B4-BE49-F238E27FC236}">
                <a16:creationId xmlns:a16="http://schemas.microsoft.com/office/drawing/2014/main" id="{BD33FFE3-F02E-3A98-9FBF-8ABE7BF5B473}"/>
              </a:ext>
            </a:extLst>
          </p:cNvPr>
          <p:cNvPicPr>
            <a:picLocks noChangeAspect="1"/>
          </p:cNvPicPr>
          <p:nvPr/>
        </p:nvPicPr>
        <p:blipFill>
          <a:blip r:embed="rId3"/>
          <a:stretch>
            <a:fillRect/>
          </a:stretch>
        </p:blipFill>
        <p:spPr>
          <a:xfrm flipV="1">
            <a:off x="5192985" y="1352550"/>
            <a:ext cx="2995714" cy="2995714"/>
          </a:xfrm>
          <a:prstGeom prst="rect">
            <a:avLst/>
          </a:prstGeom>
        </p:spPr>
      </p:pic>
    </p:spTree>
    <p:extLst>
      <p:ext uri="{BB962C8B-B14F-4D97-AF65-F5344CB8AC3E}">
        <p14:creationId xmlns:p14="http://schemas.microsoft.com/office/powerpoint/2010/main" val="2620543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Hypertext Transfer Protocol </a:t>
            </a:r>
          </a:p>
        </p:txBody>
      </p:sp>
      <p:pic>
        <p:nvPicPr>
          <p:cNvPr id="2" name="Picture 5" descr="Diagram&#10;&#10;Description automatically generated">
            <a:extLst>
              <a:ext uri="{FF2B5EF4-FFF2-40B4-BE49-F238E27FC236}">
                <a16:creationId xmlns:a16="http://schemas.microsoft.com/office/drawing/2014/main" id="{500E3450-494F-A6DD-4307-480AADEF1368}"/>
              </a:ext>
            </a:extLst>
          </p:cNvPr>
          <p:cNvPicPr>
            <a:picLocks noChangeAspect="1"/>
          </p:cNvPicPr>
          <p:nvPr/>
        </p:nvPicPr>
        <p:blipFill>
          <a:blip r:embed="rId3"/>
          <a:stretch>
            <a:fillRect/>
          </a:stretch>
        </p:blipFill>
        <p:spPr>
          <a:xfrm>
            <a:off x="1006355" y="1445194"/>
            <a:ext cx="7145424" cy="2789810"/>
          </a:xfrm>
          <a:prstGeom prst="rect">
            <a:avLst/>
          </a:prstGeom>
        </p:spPr>
      </p:pic>
    </p:spTree>
    <p:extLst>
      <p:ext uri="{BB962C8B-B14F-4D97-AF65-F5344CB8AC3E}">
        <p14:creationId xmlns:p14="http://schemas.microsoft.com/office/powerpoint/2010/main" val="1212726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Hypertext Transfer Protocol </a:t>
            </a:r>
          </a:p>
        </p:txBody>
      </p:sp>
      <p:sp>
        <p:nvSpPr>
          <p:cNvPr id="4" name="TextBox 3">
            <a:extLst>
              <a:ext uri="{FF2B5EF4-FFF2-40B4-BE49-F238E27FC236}">
                <a16:creationId xmlns:a16="http://schemas.microsoft.com/office/drawing/2014/main" id="{9CE2C6E2-F897-2634-878E-D703F84DDEDB}"/>
              </a:ext>
            </a:extLst>
          </p:cNvPr>
          <p:cNvSpPr txBox="1"/>
          <p:nvPr/>
        </p:nvSpPr>
        <p:spPr>
          <a:xfrm>
            <a:off x="141048" y="1131120"/>
            <a:ext cx="4197488" cy="2462213"/>
          </a:xfrm>
          <a:prstGeom prst="rect">
            <a:avLst/>
          </a:prstGeom>
          <a:noFill/>
        </p:spPr>
        <p:txBody>
          <a:bodyPr wrap="square">
            <a:spAutoFit/>
          </a:bodyPr>
          <a:lstStyle/>
          <a:p>
            <a:pPr marL="257175" indent="-257175">
              <a:buFont typeface="Arial"/>
              <a:buChar char="•"/>
            </a:pPr>
            <a:r>
              <a:rPr lang="en-IN" dirty="0">
                <a:ea typeface="+mn-lt"/>
                <a:cs typeface="+mn-lt"/>
              </a:rPr>
              <a:t>The HTTPS protocol makes it possible for website users to transmit sensitive data such as credit card numbers, banking information, and login credentials securely over the internet. </a:t>
            </a:r>
            <a:endParaRPr lang="en-US" dirty="0">
              <a:ea typeface="+mn-lt"/>
            </a:endParaRPr>
          </a:p>
          <a:p>
            <a:pPr marL="257175" indent="-257175">
              <a:buFont typeface="Arial"/>
              <a:buChar char="•"/>
            </a:pPr>
            <a:endParaRPr lang="en-IN" dirty="0">
              <a:ea typeface="+mn-lt"/>
              <a:cs typeface="+mn-lt"/>
            </a:endParaRPr>
          </a:p>
          <a:p>
            <a:pPr marL="285750" indent="-285750">
              <a:buFont typeface="Arial" panose="020B0604020202020204" pitchFamily="34" charset="0"/>
              <a:buChar char="•"/>
            </a:pPr>
            <a:r>
              <a:rPr lang="en-IN" dirty="0">
                <a:ea typeface="+mn-lt"/>
                <a:cs typeface="+mn-lt"/>
              </a:rPr>
              <a:t>For this reason, HTTPS is especially important for securing online activities such as shopping, banking, and remote work. However, HTTPS is quickly becoming the standard protocol for </a:t>
            </a:r>
            <a:r>
              <a:rPr lang="en-IN" i="1" dirty="0">
                <a:ea typeface="+mn-lt"/>
                <a:cs typeface="+mn-lt"/>
              </a:rPr>
              <a:t>all</a:t>
            </a:r>
            <a:r>
              <a:rPr lang="en-IN" dirty="0">
                <a:ea typeface="+mn-lt"/>
                <a:cs typeface="+mn-lt"/>
              </a:rPr>
              <a:t> websites, whether they exchange sensitive data with users.</a:t>
            </a:r>
            <a:endParaRPr lang="en-US" dirty="0"/>
          </a:p>
        </p:txBody>
      </p:sp>
      <p:pic>
        <p:nvPicPr>
          <p:cNvPr id="6" name="Graphic 5" descr="Internet outline">
            <a:extLst>
              <a:ext uri="{FF2B5EF4-FFF2-40B4-BE49-F238E27FC236}">
                <a16:creationId xmlns:a16="http://schemas.microsoft.com/office/drawing/2014/main" id="{713FA1EE-84DE-FC3E-7183-DD4185C0B7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9307" b="31221"/>
          <a:stretch/>
        </p:blipFill>
        <p:spPr>
          <a:xfrm>
            <a:off x="4931922" y="1673156"/>
            <a:ext cx="3881336" cy="1920177"/>
          </a:xfrm>
          <a:prstGeom prst="rect">
            <a:avLst/>
          </a:prstGeom>
        </p:spPr>
      </p:pic>
      <p:pic>
        <p:nvPicPr>
          <p:cNvPr id="7" name="Graphic 6" descr="Internet outline">
            <a:extLst>
              <a:ext uri="{FF2B5EF4-FFF2-40B4-BE49-F238E27FC236}">
                <a16:creationId xmlns:a16="http://schemas.microsoft.com/office/drawing/2014/main" id="{A5DD72DE-2B15-7430-088A-881A3CEE91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0685" b="18287"/>
          <a:stretch/>
        </p:blipFill>
        <p:spPr>
          <a:xfrm>
            <a:off x="4941671" y="3599229"/>
            <a:ext cx="3881336" cy="428015"/>
          </a:xfrm>
          <a:prstGeom prst="rect">
            <a:avLst/>
          </a:prstGeom>
        </p:spPr>
      </p:pic>
    </p:spTree>
    <p:extLst>
      <p:ext uri="{BB962C8B-B14F-4D97-AF65-F5344CB8AC3E}">
        <p14:creationId xmlns:p14="http://schemas.microsoft.com/office/powerpoint/2010/main" val="4289214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Secure Socket Layer</a:t>
            </a:r>
          </a:p>
        </p:txBody>
      </p:sp>
      <p:pic>
        <p:nvPicPr>
          <p:cNvPr id="2" name="Picture 5" descr="Diagram&#10;&#10;Description automatically generated">
            <a:extLst>
              <a:ext uri="{FF2B5EF4-FFF2-40B4-BE49-F238E27FC236}">
                <a16:creationId xmlns:a16="http://schemas.microsoft.com/office/drawing/2014/main" id="{EAC823A0-AFC6-C8B5-37B3-EB2612D81EB2}"/>
              </a:ext>
            </a:extLst>
          </p:cNvPr>
          <p:cNvPicPr>
            <a:picLocks noChangeAspect="1"/>
          </p:cNvPicPr>
          <p:nvPr/>
        </p:nvPicPr>
        <p:blipFill>
          <a:blip r:embed="rId3"/>
          <a:stretch>
            <a:fillRect/>
          </a:stretch>
        </p:blipFill>
        <p:spPr>
          <a:xfrm>
            <a:off x="1821424" y="1047418"/>
            <a:ext cx="5501152" cy="3589436"/>
          </a:xfrm>
          <a:prstGeom prst="rect">
            <a:avLst/>
          </a:prstGeom>
        </p:spPr>
      </p:pic>
    </p:spTree>
    <p:extLst>
      <p:ext uri="{BB962C8B-B14F-4D97-AF65-F5344CB8AC3E}">
        <p14:creationId xmlns:p14="http://schemas.microsoft.com/office/powerpoint/2010/main" val="2785806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Hypertext Transfer Protocol Secure</a:t>
            </a:r>
          </a:p>
        </p:txBody>
      </p:sp>
      <p:pic>
        <p:nvPicPr>
          <p:cNvPr id="3" name="Picture 5" descr="Graphical user interface, text, application&#10;&#10;Description automatically generated">
            <a:extLst>
              <a:ext uri="{FF2B5EF4-FFF2-40B4-BE49-F238E27FC236}">
                <a16:creationId xmlns:a16="http://schemas.microsoft.com/office/drawing/2014/main" id="{6B8D3EB5-667D-746D-C2DB-0CA6487EC7FB}"/>
              </a:ext>
            </a:extLst>
          </p:cNvPr>
          <p:cNvPicPr>
            <a:picLocks noChangeAspect="1"/>
          </p:cNvPicPr>
          <p:nvPr/>
        </p:nvPicPr>
        <p:blipFill>
          <a:blip r:embed="rId3"/>
          <a:stretch>
            <a:fillRect/>
          </a:stretch>
        </p:blipFill>
        <p:spPr>
          <a:xfrm>
            <a:off x="1492513" y="1352550"/>
            <a:ext cx="6163155" cy="2520396"/>
          </a:xfrm>
          <a:prstGeom prst="rect">
            <a:avLst/>
          </a:prstGeom>
        </p:spPr>
      </p:pic>
    </p:spTree>
    <p:extLst>
      <p:ext uri="{BB962C8B-B14F-4D97-AF65-F5344CB8AC3E}">
        <p14:creationId xmlns:p14="http://schemas.microsoft.com/office/powerpoint/2010/main" val="135101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File Transfer Protocol </a:t>
            </a:r>
          </a:p>
        </p:txBody>
      </p:sp>
      <p:sp>
        <p:nvSpPr>
          <p:cNvPr id="4" name="TextBox 3">
            <a:extLst>
              <a:ext uri="{FF2B5EF4-FFF2-40B4-BE49-F238E27FC236}">
                <a16:creationId xmlns:a16="http://schemas.microsoft.com/office/drawing/2014/main" id="{537F26A9-F857-0B34-A0B6-1E79B753E2E9}"/>
              </a:ext>
            </a:extLst>
          </p:cNvPr>
          <p:cNvSpPr txBox="1"/>
          <p:nvPr/>
        </p:nvSpPr>
        <p:spPr>
          <a:xfrm>
            <a:off x="141048" y="1138116"/>
            <a:ext cx="4158578" cy="1384995"/>
          </a:xfrm>
          <a:prstGeom prst="rect">
            <a:avLst/>
          </a:prstGeom>
          <a:noFill/>
        </p:spPr>
        <p:txBody>
          <a:bodyPr wrap="square">
            <a:spAutoFit/>
          </a:bodyPr>
          <a:lstStyle/>
          <a:p>
            <a:r>
              <a:rPr lang="en-US" dirty="0">
                <a:latin typeface="+mj-lt"/>
              </a:rPr>
              <a:t>FTP was developed to allow for data transfers between a client and a server. </a:t>
            </a:r>
          </a:p>
          <a:p>
            <a:endParaRPr lang="en-US" dirty="0">
              <a:latin typeface="+mj-lt"/>
            </a:endParaRPr>
          </a:p>
          <a:p>
            <a:r>
              <a:rPr lang="en-US" dirty="0">
                <a:latin typeface="+mj-lt"/>
              </a:rPr>
              <a:t>An FTP client is an application which runs on a computer that is being used to push and pull data from an FTP server.</a:t>
            </a:r>
          </a:p>
        </p:txBody>
      </p:sp>
      <p:pic>
        <p:nvPicPr>
          <p:cNvPr id="5" name="Picture 5">
            <a:extLst>
              <a:ext uri="{FF2B5EF4-FFF2-40B4-BE49-F238E27FC236}">
                <a16:creationId xmlns:a16="http://schemas.microsoft.com/office/drawing/2014/main" id="{848536A6-0F6D-E1F2-6C18-E1311FB1C60E}"/>
              </a:ext>
            </a:extLst>
          </p:cNvPr>
          <p:cNvPicPr>
            <a:picLocks noChangeAspect="1"/>
          </p:cNvPicPr>
          <p:nvPr/>
        </p:nvPicPr>
        <p:blipFill>
          <a:blip r:embed="rId3"/>
          <a:stretch>
            <a:fillRect/>
          </a:stretch>
        </p:blipFill>
        <p:spPr>
          <a:xfrm>
            <a:off x="4572000" y="1106031"/>
            <a:ext cx="4455275" cy="2346640"/>
          </a:xfrm>
          <a:prstGeom prst="rect">
            <a:avLst/>
          </a:prstGeom>
        </p:spPr>
      </p:pic>
    </p:spTree>
    <p:extLst>
      <p:ext uri="{BB962C8B-B14F-4D97-AF65-F5344CB8AC3E}">
        <p14:creationId xmlns:p14="http://schemas.microsoft.com/office/powerpoint/2010/main" val="4263322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8" y="629887"/>
            <a:ext cx="3613796" cy="355202"/>
          </a:xfrm>
        </p:spPr>
        <p:txBody>
          <a:bodyPr vert="horz" lIns="68580" tIns="34290" rIns="68580" bIns="34290" rtlCol="0" anchor="t">
            <a:noAutofit/>
          </a:bodyPr>
          <a:lstStyle/>
          <a:p>
            <a:r>
              <a:rPr lang="en-US" sz="1600" b="1" dirty="0">
                <a:solidFill>
                  <a:srgbClr val="002060"/>
                </a:solidFill>
              </a:rPr>
              <a:t>SSH</a:t>
            </a:r>
          </a:p>
        </p:txBody>
      </p:sp>
      <p:pic>
        <p:nvPicPr>
          <p:cNvPr id="12290" name="Picture 2" descr="Free vector file transfer concept illustration">
            <a:extLst>
              <a:ext uri="{FF2B5EF4-FFF2-40B4-BE49-F238E27FC236}">
                <a16:creationId xmlns:a16="http://schemas.microsoft.com/office/drawing/2014/main" id="{761F1325-0BFF-8356-526A-458C26E5B7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1" t="14183" r="4610" b="8275"/>
          <a:stretch/>
        </p:blipFill>
        <p:spPr bwMode="auto">
          <a:xfrm>
            <a:off x="4299626" y="807398"/>
            <a:ext cx="4679004" cy="3988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7F26A9-F857-0B34-A0B6-1E79B753E2E9}"/>
              </a:ext>
            </a:extLst>
          </p:cNvPr>
          <p:cNvSpPr txBox="1"/>
          <p:nvPr/>
        </p:nvSpPr>
        <p:spPr>
          <a:xfrm>
            <a:off x="141048" y="1138116"/>
            <a:ext cx="4158578" cy="954107"/>
          </a:xfrm>
          <a:prstGeom prst="rect">
            <a:avLst/>
          </a:prstGeom>
          <a:noFill/>
        </p:spPr>
        <p:txBody>
          <a:bodyPr wrap="square">
            <a:spAutoFit/>
          </a:bodyPr>
          <a:lstStyle/>
          <a:p>
            <a:r>
              <a:rPr lang="en-US" dirty="0">
                <a:latin typeface="+mj-lt"/>
              </a:rPr>
              <a:t>SSH is a software package that enables secure system administration and file transfers over insecure networks. It is used in nearly every data center and in every large enterprise.</a:t>
            </a:r>
          </a:p>
        </p:txBody>
      </p:sp>
    </p:spTree>
    <p:extLst>
      <p:ext uri="{BB962C8B-B14F-4D97-AF65-F5344CB8AC3E}">
        <p14:creationId xmlns:p14="http://schemas.microsoft.com/office/powerpoint/2010/main" val="360667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D76CC7-A608-4D3A-9BE4-B75CB5652FE3}"/>
              </a:ext>
            </a:extLst>
          </p:cNvPr>
          <p:cNvSpPr>
            <a:spLocks noGrp="1"/>
          </p:cNvSpPr>
          <p:nvPr>
            <p:ph idx="1"/>
          </p:nvPr>
        </p:nvSpPr>
        <p:spPr>
          <a:xfrm>
            <a:off x="150807" y="629887"/>
            <a:ext cx="5034035" cy="355202"/>
          </a:xfrm>
        </p:spPr>
        <p:txBody>
          <a:bodyPr vert="horz" lIns="68580" tIns="34290" rIns="68580" bIns="34290" rtlCol="0" anchor="t">
            <a:noAutofit/>
          </a:bodyPr>
          <a:lstStyle/>
          <a:p>
            <a:r>
              <a:rPr lang="en-US" sz="1600" b="1" dirty="0">
                <a:solidFill>
                  <a:srgbClr val="002060"/>
                </a:solidFill>
              </a:rPr>
              <a:t>Dynamic Host Configuration Protocol </a:t>
            </a:r>
          </a:p>
        </p:txBody>
      </p:sp>
      <p:sp>
        <p:nvSpPr>
          <p:cNvPr id="4" name="TextBox 3">
            <a:extLst>
              <a:ext uri="{FF2B5EF4-FFF2-40B4-BE49-F238E27FC236}">
                <a16:creationId xmlns:a16="http://schemas.microsoft.com/office/drawing/2014/main" id="{537F26A9-F857-0B34-A0B6-1E79B753E2E9}"/>
              </a:ext>
            </a:extLst>
          </p:cNvPr>
          <p:cNvSpPr txBox="1"/>
          <p:nvPr/>
        </p:nvSpPr>
        <p:spPr>
          <a:xfrm>
            <a:off x="141048" y="1138116"/>
            <a:ext cx="4158578" cy="738664"/>
          </a:xfrm>
          <a:prstGeom prst="rect">
            <a:avLst/>
          </a:prstGeom>
          <a:noFill/>
        </p:spPr>
        <p:txBody>
          <a:bodyPr wrap="square">
            <a:spAutoFit/>
          </a:bodyPr>
          <a:lstStyle/>
          <a:p>
            <a:r>
              <a:rPr lang="en-US" dirty="0">
                <a:latin typeface="+mj-lt"/>
              </a:rPr>
              <a:t>Dynamic Host Configuration Protocol (DHCP) is a network protocol that is used to configure network devices to communicate on an IP network.</a:t>
            </a:r>
          </a:p>
        </p:txBody>
      </p:sp>
      <p:pic>
        <p:nvPicPr>
          <p:cNvPr id="2" name="Picture 7" descr="Diagram&#10;&#10;Description automatically generated">
            <a:extLst>
              <a:ext uri="{FF2B5EF4-FFF2-40B4-BE49-F238E27FC236}">
                <a16:creationId xmlns:a16="http://schemas.microsoft.com/office/drawing/2014/main" id="{3CB1CB32-7ACF-B5B0-6F02-14490CE766B8}"/>
              </a:ext>
            </a:extLst>
          </p:cNvPr>
          <p:cNvPicPr>
            <a:picLocks noChangeAspect="1"/>
          </p:cNvPicPr>
          <p:nvPr/>
        </p:nvPicPr>
        <p:blipFill>
          <a:blip r:embed="rId3"/>
          <a:stretch>
            <a:fillRect/>
          </a:stretch>
        </p:blipFill>
        <p:spPr>
          <a:xfrm>
            <a:off x="4698231" y="1138116"/>
            <a:ext cx="3920475" cy="3218225"/>
          </a:xfrm>
          <a:prstGeom prst="rect">
            <a:avLst/>
          </a:prstGeom>
        </p:spPr>
      </p:pic>
    </p:spTree>
    <p:extLst>
      <p:ext uri="{BB962C8B-B14F-4D97-AF65-F5344CB8AC3E}">
        <p14:creationId xmlns:p14="http://schemas.microsoft.com/office/powerpoint/2010/main" val="238984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4934" y="566209"/>
            <a:ext cx="574335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Real-life examples and applications of Cloud Computing</a:t>
            </a:r>
            <a:endParaRPr sz="1600" b="1" dirty="0"/>
          </a:p>
        </p:txBody>
      </p:sp>
      <p:sp>
        <p:nvSpPr>
          <p:cNvPr id="62" name="Google Shape;62;g5fab984687_2_0"/>
          <p:cNvSpPr txBox="1">
            <a:spLocks noGrp="1"/>
          </p:cNvSpPr>
          <p:nvPr>
            <p:ph type="body" idx="4294967295"/>
          </p:nvPr>
        </p:nvSpPr>
        <p:spPr>
          <a:xfrm>
            <a:off x="134935" y="833556"/>
            <a:ext cx="4437065" cy="4082478"/>
          </a:xfrm>
          <a:prstGeom prst="rect">
            <a:avLst/>
          </a:prstGeom>
          <a:noFill/>
          <a:ln>
            <a:noFill/>
          </a:ln>
        </p:spPr>
        <p:txBody>
          <a:bodyPr spcFirstLastPara="1" wrap="square" lIns="91425" tIns="91425" rIns="91425" bIns="91425" anchor="t" anchorCtr="0">
            <a:noAutofit/>
          </a:bodyPr>
          <a:lstStyle/>
          <a:p>
            <a:pPr marL="173736" indent="-173736">
              <a:spcBef>
                <a:spcPts val="400"/>
              </a:spcBef>
              <a:buFont typeface="Arial" panose="020B0604020202020204" pitchFamily="34" charset="0"/>
              <a:buChar char="•"/>
            </a:pPr>
            <a:r>
              <a:rPr lang="en-US" dirty="0"/>
              <a:t>Online Storage and Backup</a:t>
            </a:r>
          </a:p>
          <a:p>
            <a:pPr marL="173736" indent="-173736">
              <a:spcBef>
                <a:spcPts val="400"/>
              </a:spcBef>
              <a:buFont typeface="Arial" panose="020B0604020202020204" pitchFamily="34" charset="0"/>
              <a:buChar char="•"/>
            </a:pPr>
            <a:r>
              <a:rPr lang="en-US" dirty="0"/>
              <a:t>Software as a Service (SaaS)</a:t>
            </a:r>
          </a:p>
          <a:p>
            <a:pPr marL="173736" indent="-173736">
              <a:spcBef>
                <a:spcPts val="400"/>
              </a:spcBef>
              <a:buFont typeface="Arial" panose="020B0604020202020204" pitchFamily="34" charset="0"/>
              <a:buChar char="•"/>
            </a:pPr>
            <a:r>
              <a:rPr lang="en-US" dirty="0"/>
              <a:t>Streaming Services</a:t>
            </a:r>
          </a:p>
          <a:p>
            <a:pPr marL="173736" indent="-173736">
              <a:spcBef>
                <a:spcPts val="400"/>
              </a:spcBef>
              <a:buFont typeface="Arial" panose="020B0604020202020204" pitchFamily="34" charset="0"/>
              <a:buChar char="•"/>
            </a:pPr>
            <a:r>
              <a:rPr lang="en-US" dirty="0"/>
              <a:t>Social Media</a:t>
            </a:r>
          </a:p>
          <a:p>
            <a:pPr marL="173736" indent="-173736">
              <a:spcBef>
                <a:spcPts val="400"/>
              </a:spcBef>
              <a:buFont typeface="Arial" panose="020B0604020202020204" pitchFamily="34" charset="0"/>
              <a:buChar char="•"/>
            </a:pPr>
            <a:r>
              <a:rPr lang="en-US" dirty="0"/>
              <a:t>Gaming</a:t>
            </a:r>
          </a:p>
          <a:p>
            <a:pPr marL="173736" indent="-173736">
              <a:spcBef>
                <a:spcPts val="400"/>
              </a:spcBef>
              <a:buFont typeface="Arial" panose="020B0604020202020204" pitchFamily="34" charset="0"/>
              <a:buChar char="•"/>
            </a:pPr>
            <a:r>
              <a:rPr lang="en-US" dirty="0"/>
              <a:t>E-commerce</a:t>
            </a:r>
          </a:p>
          <a:p>
            <a:pPr marL="173736" indent="-173736">
              <a:spcBef>
                <a:spcPts val="400"/>
              </a:spcBef>
              <a:buFont typeface="Arial" panose="020B0604020202020204" pitchFamily="34" charset="0"/>
              <a:buChar char="•"/>
            </a:pPr>
            <a:r>
              <a:rPr lang="en-US" dirty="0"/>
              <a:t>Healthcare</a:t>
            </a:r>
          </a:p>
          <a:p>
            <a:pPr marL="173736" indent="-173736">
              <a:spcBef>
                <a:spcPts val="400"/>
              </a:spcBef>
              <a:buFont typeface="Arial" panose="020B0604020202020204" pitchFamily="34" charset="0"/>
              <a:buChar char="•"/>
            </a:pPr>
            <a:r>
              <a:rPr lang="en-US" dirty="0"/>
              <a:t>Finance and Banking</a:t>
            </a:r>
          </a:p>
          <a:p>
            <a:pPr marL="173736" indent="-173736">
              <a:spcBef>
                <a:spcPts val="400"/>
              </a:spcBef>
              <a:buFont typeface="Arial" panose="020B0604020202020204" pitchFamily="34" charset="0"/>
              <a:buChar char="•"/>
            </a:pPr>
            <a:r>
              <a:rPr lang="en-US" dirty="0"/>
              <a:t>Education</a:t>
            </a:r>
          </a:p>
          <a:p>
            <a:pPr marL="173736" indent="-173736">
              <a:spcBef>
                <a:spcPts val="400"/>
              </a:spcBef>
              <a:buFont typeface="Arial" panose="020B0604020202020204" pitchFamily="34" charset="0"/>
              <a:buChar char="•"/>
            </a:pPr>
            <a:r>
              <a:rPr lang="en-US" dirty="0"/>
              <a:t>IoT (Internet of Things)</a:t>
            </a:r>
          </a:p>
          <a:p>
            <a:pPr marL="173736" indent="-173736">
              <a:spcBef>
                <a:spcPts val="400"/>
              </a:spcBef>
              <a:buFont typeface="Arial" panose="020B0604020202020204" pitchFamily="34" charset="0"/>
              <a:buChar char="•"/>
            </a:pPr>
            <a:r>
              <a:rPr lang="en-US" dirty="0"/>
              <a:t>Collaboration Tools</a:t>
            </a:r>
          </a:p>
          <a:p>
            <a:pPr marL="173736" indent="-173736">
              <a:spcBef>
                <a:spcPts val="400"/>
              </a:spcBef>
              <a:buFont typeface="Arial" panose="020B0604020202020204" pitchFamily="34" charset="0"/>
              <a:buChar char="•"/>
            </a:pPr>
            <a:r>
              <a:rPr lang="en-US" dirty="0"/>
              <a:t>Content Delivery Networks (CDNs)</a:t>
            </a:r>
          </a:p>
          <a:p>
            <a:pPr marL="173736" indent="-173736">
              <a:spcBef>
                <a:spcPts val="400"/>
              </a:spcBef>
              <a:buFont typeface="Arial" panose="020B0604020202020204" pitchFamily="34" charset="0"/>
              <a:buChar char="•"/>
            </a:pPr>
            <a:r>
              <a:rPr lang="en-US" dirty="0"/>
              <a:t>Research and Scientific Computing</a:t>
            </a:r>
          </a:p>
          <a:p>
            <a:pPr marL="173736" indent="-173736">
              <a:spcBef>
                <a:spcPts val="400"/>
              </a:spcBef>
              <a:buFont typeface="Arial" panose="020B0604020202020204" pitchFamily="34" charset="0"/>
              <a:buChar char="•"/>
            </a:pPr>
            <a:r>
              <a:rPr lang="en-US" dirty="0"/>
              <a:t>Government Services</a:t>
            </a:r>
          </a:p>
          <a:p>
            <a:pPr marL="173736" indent="-173736">
              <a:spcBef>
                <a:spcPts val="400"/>
              </a:spcBef>
              <a:buFont typeface="Arial" panose="020B0604020202020204" pitchFamily="34" charset="0"/>
              <a:buChar char="•"/>
            </a:pPr>
            <a:r>
              <a:rPr lang="en-US" dirty="0"/>
              <a:t>Disaster Recovery and Business Continuity</a:t>
            </a:r>
          </a:p>
        </p:txBody>
      </p:sp>
      <p:pic>
        <p:nvPicPr>
          <p:cNvPr id="3" name="Picture 2" descr="Illuminated server room panel">
            <a:extLst>
              <a:ext uri="{FF2B5EF4-FFF2-40B4-BE49-F238E27FC236}">
                <a16:creationId xmlns:a16="http://schemas.microsoft.com/office/drawing/2014/main" id="{039FF5AE-D7EB-5749-955C-B15E7BD2C96E}"/>
              </a:ext>
            </a:extLst>
          </p:cNvPr>
          <p:cNvPicPr>
            <a:picLocks noChangeAspect="1"/>
          </p:cNvPicPr>
          <p:nvPr/>
        </p:nvPicPr>
        <p:blipFill>
          <a:blip r:embed="rId3"/>
          <a:stretch>
            <a:fillRect/>
          </a:stretch>
        </p:blipFill>
        <p:spPr>
          <a:xfrm>
            <a:off x="4142676" y="1352550"/>
            <a:ext cx="4632915" cy="3087856"/>
          </a:xfrm>
          <a:prstGeom prst="rect">
            <a:avLst/>
          </a:prstGeom>
        </p:spPr>
      </p:pic>
    </p:spTree>
    <p:extLst>
      <p:ext uri="{BB962C8B-B14F-4D97-AF65-F5344CB8AC3E}">
        <p14:creationId xmlns:p14="http://schemas.microsoft.com/office/powerpoint/2010/main" val="1231527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3402" y="568731"/>
            <a:ext cx="119901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Summary</a:t>
            </a:r>
            <a:endParaRPr lang="en-US" sz="1600" dirty="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4663" y="1007315"/>
            <a:ext cx="4028504" cy="2874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Font typeface="Arial" panose="020B0604020202020204" pitchFamily="34" charset="0"/>
              <a:buChar char="•"/>
            </a:pPr>
            <a:r>
              <a:rPr lang="en-US" dirty="0"/>
              <a:t>Cloud Computing is an answer to ever-increasing need of computation power.</a:t>
            </a:r>
          </a:p>
          <a:p>
            <a:pPr marL="285750" indent="-285750">
              <a:spcBef>
                <a:spcPts val="600"/>
              </a:spcBef>
              <a:buFont typeface="Arial" panose="020B0604020202020204" pitchFamily="34" charset="0"/>
              <a:buChar char="•"/>
            </a:pPr>
            <a:r>
              <a:rPr lang="en-US" dirty="0"/>
              <a:t>Azure is a cloud solution from Microsoft.</a:t>
            </a:r>
          </a:p>
          <a:p>
            <a:pPr marL="285750" indent="-285750">
              <a:spcBef>
                <a:spcPts val="600"/>
              </a:spcBef>
              <a:buFont typeface="Arial" panose="020B0604020202020204" pitchFamily="34" charset="0"/>
              <a:buChar char="•"/>
            </a:pPr>
            <a:r>
              <a:rPr lang="en-US" dirty="0"/>
              <a:t>We have different delivery and deployment models in Cloud environment.</a:t>
            </a:r>
          </a:p>
          <a:p>
            <a:pPr marL="285750" indent="-285750">
              <a:spcBef>
                <a:spcPts val="600"/>
              </a:spcBef>
              <a:buFont typeface="Arial" panose="020B0604020202020204" pitchFamily="34" charset="0"/>
              <a:buChar char="•"/>
            </a:pPr>
            <a:r>
              <a:rPr lang="en-US" dirty="0"/>
              <a:t>Knowing how packets are transmitted and delivered gives you a better understanding of what can happen to packets as they travel from source to destination.</a:t>
            </a:r>
          </a:p>
          <a:p>
            <a:pPr marL="285750" indent="-285750">
              <a:spcBef>
                <a:spcPts val="600"/>
              </a:spcBef>
              <a:buFont typeface="Arial" panose="020B0604020202020204" pitchFamily="34" charset="0"/>
              <a:buChar char="•"/>
            </a:pPr>
            <a:r>
              <a:rPr lang="en-US" dirty="0"/>
              <a:t>A VPN connection establishes a secure connection between you and the internet.</a:t>
            </a:r>
          </a:p>
        </p:txBody>
      </p:sp>
      <p:pic>
        <p:nvPicPr>
          <p:cNvPr id="4" name="Picture 3">
            <a:extLst>
              <a:ext uri="{FF2B5EF4-FFF2-40B4-BE49-F238E27FC236}">
                <a16:creationId xmlns:a16="http://schemas.microsoft.com/office/drawing/2014/main" id="{65AB62BC-2411-E2C4-883B-BF519EC59DC8}"/>
              </a:ext>
            </a:extLst>
          </p:cNvPr>
          <p:cNvPicPr>
            <a:picLocks noChangeAspect="1"/>
          </p:cNvPicPr>
          <p:nvPr/>
        </p:nvPicPr>
        <p:blipFill>
          <a:blip r:embed="rId3"/>
          <a:stretch>
            <a:fillRect/>
          </a:stretch>
        </p:blipFill>
        <p:spPr>
          <a:xfrm>
            <a:off x="5057126" y="1005816"/>
            <a:ext cx="3584833" cy="3584833"/>
          </a:xfrm>
          <a:prstGeom prst="rect">
            <a:avLst/>
          </a:prstGeom>
        </p:spPr>
      </p:pic>
    </p:spTree>
    <p:extLst>
      <p:ext uri="{BB962C8B-B14F-4D97-AF65-F5344CB8AC3E}">
        <p14:creationId xmlns:p14="http://schemas.microsoft.com/office/powerpoint/2010/main" val="3101157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b</a:t>
              </a:r>
            </a:p>
            <a:p>
              <a:r>
                <a:rPr lang="en-US" dirty="0"/>
                <a:t> Accessing and managing data over the internet instead of on a local computer or server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5" y="1004433"/>
            <a:ext cx="4437066" cy="2088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 What is cloud computing?</a:t>
            </a:r>
          </a:p>
          <a:p>
            <a:pPr>
              <a:spcBef>
                <a:spcPts val="600"/>
              </a:spcBef>
            </a:pPr>
            <a:endParaRPr lang="en-US" b="1" dirty="0"/>
          </a:p>
          <a:p>
            <a:pPr marL="342900" indent="-342900">
              <a:spcBef>
                <a:spcPts val="600"/>
              </a:spcBef>
              <a:buFont typeface="+mj-lt"/>
              <a:buAutoNum type="alphaLcParenR"/>
            </a:pPr>
            <a:r>
              <a:rPr lang="en-US" dirty="0"/>
              <a:t>Storing data on physical devices </a:t>
            </a:r>
          </a:p>
          <a:p>
            <a:pPr marL="342900" indent="-342900">
              <a:spcBef>
                <a:spcPts val="600"/>
              </a:spcBef>
              <a:buFont typeface="+mj-lt"/>
              <a:buAutoNum type="alphaLcParenR"/>
            </a:pPr>
            <a:r>
              <a:rPr lang="en-US" dirty="0"/>
              <a:t>Accessing and managing data over the internet instead of on a local computer or server </a:t>
            </a:r>
          </a:p>
          <a:p>
            <a:pPr marL="342900" indent="-342900">
              <a:spcBef>
                <a:spcPts val="600"/>
              </a:spcBef>
              <a:buFont typeface="+mj-lt"/>
              <a:buAutoNum type="alphaLcParenR"/>
            </a:pPr>
            <a:r>
              <a:rPr lang="en-US" dirty="0"/>
              <a:t>Offline data processing </a:t>
            </a:r>
          </a:p>
          <a:p>
            <a:pPr marL="342900" indent="-342900">
              <a:spcBef>
                <a:spcPts val="600"/>
              </a:spcBef>
              <a:buFont typeface="+mj-lt"/>
              <a:buAutoNum type="alphaLcParenR"/>
            </a:pPr>
            <a:r>
              <a:rPr lang="en-US" dirty="0"/>
              <a:t>Using only private networks for data transfer</a:t>
            </a:r>
          </a:p>
        </p:txBody>
      </p:sp>
    </p:spTree>
    <p:extLst>
      <p:ext uri="{BB962C8B-B14F-4D97-AF65-F5344CB8AC3E}">
        <p14:creationId xmlns:p14="http://schemas.microsoft.com/office/powerpoint/2010/main" val="246610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b</a:t>
              </a:r>
            </a:p>
            <a:p>
              <a:r>
                <a:rPr lang="en-US" dirty="0"/>
                <a:t> Limited accessibility</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5" y="1004433"/>
            <a:ext cx="4437066" cy="2088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2. Which of the following is NOT a benefit of cloud computing? </a:t>
            </a:r>
          </a:p>
          <a:p>
            <a:pPr>
              <a:spcBef>
                <a:spcPts val="600"/>
              </a:spcBef>
            </a:pPr>
            <a:endParaRPr lang="en-US" b="1" dirty="0"/>
          </a:p>
          <a:p>
            <a:pPr marL="342900" indent="-342900">
              <a:spcBef>
                <a:spcPts val="600"/>
              </a:spcBef>
              <a:buFont typeface="+mj-lt"/>
              <a:buAutoNum type="alphaLcParenR"/>
            </a:pPr>
            <a:r>
              <a:rPr lang="en-US" dirty="0"/>
              <a:t>Scalability </a:t>
            </a:r>
          </a:p>
          <a:p>
            <a:pPr marL="342900" indent="-342900">
              <a:spcBef>
                <a:spcPts val="600"/>
              </a:spcBef>
              <a:buFont typeface="+mj-lt"/>
              <a:buAutoNum type="alphaLcParenR"/>
            </a:pPr>
            <a:r>
              <a:rPr lang="en-US" dirty="0"/>
              <a:t>Limited accessibility</a:t>
            </a:r>
          </a:p>
          <a:p>
            <a:pPr marL="342900" indent="-342900">
              <a:spcBef>
                <a:spcPts val="600"/>
              </a:spcBef>
              <a:buFont typeface="+mj-lt"/>
              <a:buAutoNum type="alphaLcParenR"/>
            </a:pPr>
            <a:r>
              <a:rPr lang="en-US" dirty="0"/>
              <a:t>Cost-effectiveness </a:t>
            </a:r>
          </a:p>
          <a:p>
            <a:pPr marL="342900" indent="-342900">
              <a:spcBef>
                <a:spcPts val="600"/>
              </a:spcBef>
              <a:buFont typeface="+mj-lt"/>
              <a:buAutoNum type="alphaLcParenR"/>
            </a:pPr>
            <a:r>
              <a:rPr lang="en-US" dirty="0"/>
              <a:t>Flexibility</a:t>
            </a:r>
          </a:p>
        </p:txBody>
      </p:sp>
    </p:spTree>
    <p:extLst>
      <p:ext uri="{BB962C8B-B14F-4D97-AF65-F5344CB8AC3E}">
        <p14:creationId xmlns:p14="http://schemas.microsoft.com/office/powerpoint/2010/main" val="20539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b</a:t>
              </a:r>
            </a:p>
            <a:p>
              <a:r>
                <a:rPr lang="en-US" dirty="0"/>
                <a:t> SaaS, PaaS, IaaS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5" y="1004433"/>
            <a:ext cx="4437066" cy="2088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3. What are the three primary service models in cloud computing? </a:t>
            </a:r>
          </a:p>
          <a:p>
            <a:pPr>
              <a:spcBef>
                <a:spcPts val="600"/>
              </a:spcBef>
            </a:pPr>
            <a:endParaRPr lang="en-US" b="1" dirty="0"/>
          </a:p>
          <a:p>
            <a:pPr marL="342900" indent="-342900">
              <a:spcBef>
                <a:spcPts val="600"/>
              </a:spcBef>
              <a:buFont typeface="+mj-lt"/>
              <a:buAutoNum type="alphaLcParenR"/>
            </a:pPr>
            <a:r>
              <a:rPr lang="en-US" dirty="0"/>
              <a:t>Local, Remote, Hybrid</a:t>
            </a:r>
          </a:p>
          <a:p>
            <a:pPr marL="342900" indent="-342900">
              <a:spcBef>
                <a:spcPts val="600"/>
              </a:spcBef>
              <a:buFont typeface="+mj-lt"/>
              <a:buAutoNum type="alphaLcParenR"/>
            </a:pPr>
            <a:r>
              <a:rPr lang="en-US" dirty="0"/>
              <a:t>SaaS, PaaS, IaaS </a:t>
            </a:r>
          </a:p>
          <a:p>
            <a:pPr marL="342900" indent="-342900">
              <a:spcBef>
                <a:spcPts val="600"/>
              </a:spcBef>
              <a:buFont typeface="+mj-lt"/>
              <a:buAutoNum type="alphaLcParenR"/>
            </a:pPr>
            <a:r>
              <a:rPr lang="en-US" dirty="0"/>
              <a:t>Personal, Business, Enterprise </a:t>
            </a:r>
          </a:p>
          <a:p>
            <a:pPr marL="342900" indent="-342900">
              <a:spcBef>
                <a:spcPts val="600"/>
              </a:spcBef>
              <a:buFont typeface="+mj-lt"/>
              <a:buAutoNum type="alphaLcParenR"/>
            </a:pPr>
            <a:r>
              <a:rPr lang="en-US" dirty="0"/>
              <a:t>Free, Basic, Premium</a:t>
            </a:r>
          </a:p>
        </p:txBody>
      </p:sp>
    </p:spTree>
    <p:extLst>
      <p:ext uri="{BB962C8B-B14F-4D97-AF65-F5344CB8AC3E}">
        <p14:creationId xmlns:p14="http://schemas.microsoft.com/office/powerpoint/2010/main" val="28447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c</a:t>
              </a:r>
            </a:p>
            <a:p>
              <a:r>
                <a:rPr lang="en-US" dirty="0"/>
                <a:t> IaaS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5" y="1004433"/>
            <a:ext cx="4437066" cy="2088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4. Which cloud service model provides virtualized computing resources over the internet? </a:t>
            </a:r>
          </a:p>
          <a:p>
            <a:pPr>
              <a:spcBef>
                <a:spcPts val="600"/>
              </a:spcBef>
            </a:pPr>
            <a:endParaRPr lang="en-US" b="1" dirty="0"/>
          </a:p>
          <a:p>
            <a:pPr marL="342900" indent="-342900">
              <a:spcBef>
                <a:spcPts val="600"/>
              </a:spcBef>
              <a:buFont typeface="+mj-lt"/>
              <a:buAutoNum type="alphaLcParenR"/>
            </a:pPr>
            <a:r>
              <a:rPr lang="en-US" dirty="0"/>
              <a:t>SaaS </a:t>
            </a:r>
          </a:p>
          <a:p>
            <a:pPr marL="342900" indent="-342900">
              <a:spcBef>
                <a:spcPts val="600"/>
              </a:spcBef>
              <a:buFont typeface="+mj-lt"/>
              <a:buAutoNum type="alphaLcParenR"/>
            </a:pPr>
            <a:r>
              <a:rPr lang="en-US" dirty="0"/>
              <a:t>PaaS </a:t>
            </a:r>
          </a:p>
          <a:p>
            <a:pPr marL="342900" indent="-342900">
              <a:spcBef>
                <a:spcPts val="600"/>
              </a:spcBef>
              <a:buFont typeface="+mj-lt"/>
              <a:buAutoNum type="alphaLcParenR"/>
            </a:pPr>
            <a:r>
              <a:rPr lang="en-US" dirty="0"/>
              <a:t>IaaS </a:t>
            </a:r>
          </a:p>
          <a:p>
            <a:pPr marL="342900" indent="-342900">
              <a:spcBef>
                <a:spcPts val="600"/>
              </a:spcBef>
              <a:buFont typeface="+mj-lt"/>
              <a:buAutoNum type="alphaLcParenR"/>
            </a:pPr>
            <a:r>
              <a:rPr lang="en-US" dirty="0"/>
              <a:t>DaaS</a:t>
            </a:r>
          </a:p>
        </p:txBody>
      </p:sp>
    </p:spTree>
    <p:extLst>
      <p:ext uri="{BB962C8B-B14F-4D97-AF65-F5344CB8AC3E}">
        <p14:creationId xmlns:p14="http://schemas.microsoft.com/office/powerpoint/2010/main" val="391164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a</a:t>
              </a:r>
            </a:p>
            <a:p>
              <a:r>
                <a:rPr lang="en-US" dirty="0"/>
                <a:t> Public Cloud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5" y="1004433"/>
            <a:ext cx="4437066" cy="2429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5. Which cloud deployment model involves sharing resources among multiple organizations on the same physical hardware? </a:t>
            </a:r>
          </a:p>
          <a:p>
            <a:pPr>
              <a:spcBef>
                <a:spcPts val="600"/>
              </a:spcBef>
            </a:pPr>
            <a:endParaRPr lang="en-US" b="1" dirty="0"/>
          </a:p>
          <a:p>
            <a:pPr marL="342900" indent="-342900">
              <a:spcBef>
                <a:spcPts val="600"/>
              </a:spcBef>
              <a:buFont typeface="+mj-lt"/>
              <a:buAutoNum type="alphaLcParenR"/>
            </a:pPr>
            <a:r>
              <a:rPr lang="en-US" dirty="0"/>
              <a:t>Public Cloud </a:t>
            </a:r>
          </a:p>
          <a:p>
            <a:pPr marL="342900" indent="-342900">
              <a:spcBef>
                <a:spcPts val="600"/>
              </a:spcBef>
              <a:buFont typeface="+mj-lt"/>
              <a:buAutoNum type="alphaLcParenR"/>
            </a:pPr>
            <a:r>
              <a:rPr lang="en-US" dirty="0"/>
              <a:t>Private Cloud </a:t>
            </a:r>
          </a:p>
          <a:p>
            <a:pPr marL="342900" indent="-342900">
              <a:spcBef>
                <a:spcPts val="600"/>
              </a:spcBef>
              <a:buFont typeface="+mj-lt"/>
              <a:buAutoNum type="alphaLcParenR"/>
            </a:pPr>
            <a:r>
              <a:rPr lang="en-US" dirty="0"/>
              <a:t>Hybrid Cloud </a:t>
            </a:r>
          </a:p>
          <a:p>
            <a:pPr marL="342900" indent="-342900">
              <a:spcBef>
                <a:spcPts val="600"/>
              </a:spcBef>
              <a:buFont typeface="+mj-lt"/>
              <a:buAutoNum type="alphaLcParenR"/>
            </a:pPr>
            <a:r>
              <a:rPr lang="en-US" dirty="0"/>
              <a:t>Community Cloud</a:t>
            </a:r>
          </a:p>
        </p:txBody>
      </p:sp>
    </p:spTree>
    <p:extLst>
      <p:ext uri="{BB962C8B-B14F-4D97-AF65-F5344CB8AC3E}">
        <p14:creationId xmlns:p14="http://schemas.microsoft.com/office/powerpoint/2010/main" val="8354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b</a:t>
              </a:r>
            </a:p>
            <a:p>
              <a:r>
                <a:rPr lang="en-US" dirty="0"/>
                <a:t> The ability to scale computing resources up or down based on demand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4" y="1004433"/>
            <a:ext cx="4709439" cy="2429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6. What does the term "elasticity" mean in the context of cloud computing? </a:t>
            </a:r>
          </a:p>
          <a:p>
            <a:pPr>
              <a:spcBef>
                <a:spcPts val="600"/>
              </a:spcBef>
            </a:pPr>
            <a:endParaRPr lang="en-US" b="1" dirty="0"/>
          </a:p>
          <a:p>
            <a:pPr marL="342900" indent="-342900">
              <a:spcBef>
                <a:spcPts val="600"/>
              </a:spcBef>
              <a:buFont typeface="+mj-lt"/>
              <a:buAutoNum type="alphaLcParenR"/>
            </a:pPr>
            <a:r>
              <a:rPr lang="en-US" dirty="0"/>
              <a:t>The ability to access cloud services from anywhere </a:t>
            </a:r>
          </a:p>
          <a:p>
            <a:pPr marL="342900" indent="-342900">
              <a:spcBef>
                <a:spcPts val="600"/>
              </a:spcBef>
              <a:buFont typeface="+mj-lt"/>
              <a:buAutoNum type="alphaLcParenR"/>
            </a:pPr>
            <a:r>
              <a:rPr lang="en-US" dirty="0"/>
              <a:t>The ability to scale computing resources up or down based on demand </a:t>
            </a:r>
          </a:p>
          <a:p>
            <a:pPr marL="342900" indent="-342900">
              <a:spcBef>
                <a:spcPts val="600"/>
              </a:spcBef>
              <a:buFont typeface="+mj-lt"/>
              <a:buAutoNum type="alphaLcParenR"/>
            </a:pPr>
            <a:r>
              <a:rPr lang="en-US" dirty="0"/>
              <a:t>The use of only private networks for data transfer </a:t>
            </a:r>
          </a:p>
          <a:p>
            <a:pPr marL="342900" indent="-342900">
              <a:spcBef>
                <a:spcPts val="600"/>
              </a:spcBef>
              <a:buFont typeface="+mj-lt"/>
              <a:buAutoNum type="alphaLcParenR"/>
            </a:pPr>
            <a:r>
              <a:rPr lang="en-US" dirty="0"/>
              <a:t>The security measures applied to data in the cloud</a:t>
            </a:r>
          </a:p>
          <a:p>
            <a:pPr marL="342900" indent="-342900">
              <a:spcBef>
                <a:spcPts val="600"/>
              </a:spcBef>
              <a:buFont typeface="+mj-lt"/>
              <a:buAutoNum type="alphaLcParenR"/>
            </a:pPr>
            <a:endParaRPr lang="en-US" dirty="0"/>
          </a:p>
        </p:txBody>
      </p:sp>
    </p:spTree>
    <p:extLst>
      <p:ext uri="{BB962C8B-B14F-4D97-AF65-F5344CB8AC3E}">
        <p14:creationId xmlns:p14="http://schemas.microsoft.com/office/powerpoint/2010/main" val="4576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c</a:t>
              </a:r>
            </a:p>
            <a:p>
              <a:r>
                <a:rPr lang="en-US" dirty="0"/>
                <a:t> Any programming language </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4" y="1022363"/>
            <a:ext cx="4709439" cy="2429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7. Which programming languages can be used to develop applications on Azure? </a:t>
            </a:r>
          </a:p>
          <a:p>
            <a:pPr>
              <a:spcBef>
                <a:spcPts val="600"/>
              </a:spcBef>
            </a:pPr>
            <a:endParaRPr lang="en-US" b="1" dirty="0"/>
          </a:p>
          <a:p>
            <a:pPr marL="342900" indent="-342900">
              <a:spcBef>
                <a:spcPts val="600"/>
              </a:spcBef>
              <a:buFont typeface="+mj-lt"/>
              <a:buAutoNum type="alphaLcParenR"/>
            </a:pPr>
            <a:r>
              <a:rPr lang="en-US" dirty="0"/>
              <a:t>English and Spanish </a:t>
            </a:r>
          </a:p>
          <a:p>
            <a:pPr marL="342900" indent="-342900">
              <a:spcBef>
                <a:spcPts val="600"/>
              </a:spcBef>
              <a:buFont typeface="+mj-lt"/>
              <a:buAutoNum type="alphaLcParenR"/>
            </a:pPr>
            <a:r>
              <a:rPr lang="en-US" dirty="0"/>
              <a:t>JavaScript only </a:t>
            </a:r>
          </a:p>
          <a:p>
            <a:pPr marL="342900" indent="-342900">
              <a:spcBef>
                <a:spcPts val="600"/>
              </a:spcBef>
              <a:buFont typeface="+mj-lt"/>
              <a:buAutoNum type="alphaLcParenR"/>
            </a:pPr>
            <a:r>
              <a:rPr lang="en-US" dirty="0"/>
              <a:t>Any programming language </a:t>
            </a:r>
          </a:p>
          <a:p>
            <a:pPr marL="342900" indent="-342900">
              <a:spcBef>
                <a:spcPts val="600"/>
              </a:spcBef>
              <a:buFont typeface="+mj-lt"/>
              <a:buAutoNum type="alphaLcParenR"/>
            </a:pPr>
            <a:r>
              <a:rPr lang="en-US" dirty="0"/>
              <a:t>Only Microsoft-developed languages</a:t>
            </a:r>
          </a:p>
        </p:txBody>
      </p:sp>
    </p:spTree>
    <p:extLst>
      <p:ext uri="{BB962C8B-B14F-4D97-AF65-F5344CB8AC3E}">
        <p14:creationId xmlns:p14="http://schemas.microsoft.com/office/powerpoint/2010/main" val="203364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4927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Quiz</a:t>
            </a:r>
            <a:endParaRPr lang="en-US" sz="1600"/>
          </a:p>
        </p:txBody>
      </p:sp>
      <p:pic>
        <p:nvPicPr>
          <p:cNvPr id="5" name="Picture 4" descr="A question mark on a black background&#10;&#10;Description automatically generated">
            <a:extLst>
              <a:ext uri="{FF2B5EF4-FFF2-40B4-BE49-F238E27FC236}">
                <a16:creationId xmlns:a16="http://schemas.microsoft.com/office/drawing/2014/main" id="{4FE3E65A-304D-359D-3220-403126B13E93}"/>
              </a:ext>
            </a:extLst>
          </p:cNvPr>
          <p:cNvPicPr>
            <a:picLocks noChangeAspect="1"/>
          </p:cNvPicPr>
          <p:nvPr/>
        </p:nvPicPr>
        <p:blipFill>
          <a:blip r:embed="rId3"/>
          <a:stretch>
            <a:fillRect/>
          </a:stretch>
        </p:blipFill>
        <p:spPr>
          <a:xfrm rot="20213206">
            <a:off x="5452535" y="869952"/>
            <a:ext cx="2936083" cy="2936083"/>
          </a:xfrm>
          <a:prstGeom prst="rect">
            <a:avLst/>
          </a:prstGeom>
        </p:spPr>
      </p:pic>
      <p:grpSp>
        <p:nvGrpSpPr>
          <p:cNvPr id="6" name="Group 5">
            <a:extLst>
              <a:ext uri="{FF2B5EF4-FFF2-40B4-BE49-F238E27FC236}">
                <a16:creationId xmlns:a16="http://schemas.microsoft.com/office/drawing/2014/main" id="{A7F535A4-3035-89A7-0062-927EE438FB24}"/>
              </a:ext>
            </a:extLst>
          </p:cNvPr>
          <p:cNvGrpSpPr/>
          <p:nvPr/>
        </p:nvGrpSpPr>
        <p:grpSpPr>
          <a:xfrm>
            <a:off x="228600" y="4062391"/>
            <a:ext cx="8641080" cy="669633"/>
            <a:chOff x="228600" y="4214787"/>
            <a:chExt cx="8641080" cy="669633"/>
          </a:xfrm>
        </p:grpSpPr>
        <p:sp>
          <p:nvSpPr>
            <p:cNvPr id="7" name="Rectangle 6">
              <a:extLst>
                <a:ext uri="{FF2B5EF4-FFF2-40B4-BE49-F238E27FC236}">
                  <a16:creationId xmlns:a16="http://schemas.microsoft.com/office/drawing/2014/main" id="{36565D0A-1AB9-EF4F-9731-7F3509563FED}"/>
                </a:ext>
              </a:extLst>
            </p:cNvPr>
            <p:cNvSpPr/>
            <p:nvPr/>
          </p:nvSpPr>
          <p:spPr>
            <a:xfrm>
              <a:off x="228600" y="4214787"/>
              <a:ext cx="8641080" cy="669633"/>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D6A94-DAD6-2315-2224-05219981F7D1}"/>
                </a:ext>
              </a:extLst>
            </p:cNvPr>
            <p:cNvSpPr txBox="1"/>
            <p:nvPr/>
          </p:nvSpPr>
          <p:spPr>
            <a:xfrm>
              <a:off x="274321" y="4276519"/>
              <a:ext cx="8042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 Answer: c</a:t>
              </a:r>
            </a:p>
            <a:p>
              <a:r>
                <a:rPr lang="en-US" dirty="0"/>
                <a:t> A virtualized instance of a computer running an operating system.</a:t>
              </a:r>
            </a:p>
          </p:txBody>
        </p:sp>
      </p:gr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4934" y="1022363"/>
            <a:ext cx="4248807" cy="2106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8. What is an Azure Virtual Machine (VM)? </a:t>
            </a:r>
          </a:p>
          <a:p>
            <a:pPr>
              <a:spcBef>
                <a:spcPts val="600"/>
              </a:spcBef>
            </a:pPr>
            <a:endParaRPr lang="en-US" b="1" dirty="0"/>
          </a:p>
          <a:p>
            <a:pPr marL="342900" indent="-342900">
              <a:spcBef>
                <a:spcPts val="600"/>
              </a:spcBef>
              <a:buFont typeface="+mj-lt"/>
              <a:buAutoNum type="alphaLcParenR"/>
            </a:pPr>
            <a:r>
              <a:rPr lang="en-US" dirty="0"/>
              <a:t>A physical server maintained by Azure.</a:t>
            </a:r>
          </a:p>
          <a:p>
            <a:pPr marL="342900" indent="-342900">
              <a:spcBef>
                <a:spcPts val="600"/>
              </a:spcBef>
              <a:buFont typeface="+mj-lt"/>
              <a:buAutoNum type="alphaLcParenR"/>
            </a:pPr>
            <a:r>
              <a:rPr lang="en-US" dirty="0"/>
              <a:t>A specialized networking device.</a:t>
            </a:r>
          </a:p>
          <a:p>
            <a:pPr marL="342900" indent="-342900">
              <a:spcBef>
                <a:spcPts val="600"/>
              </a:spcBef>
              <a:buFont typeface="+mj-lt"/>
              <a:buAutoNum type="alphaLcParenR"/>
            </a:pPr>
            <a:r>
              <a:rPr lang="en-US" dirty="0"/>
              <a:t>A virtualized instance of a computer running an operating system.</a:t>
            </a:r>
          </a:p>
          <a:p>
            <a:pPr marL="342900" indent="-342900">
              <a:spcBef>
                <a:spcPts val="600"/>
              </a:spcBef>
              <a:buFont typeface="+mj-lt"/>
              <a:buAutoNum type="alphaLcParenR"/>
            </a:pPr>
            <a:r>
              <a:rPr lang="en-US" dirty="0"/>
              <a:t>A cloud storage service.</a:t>
            </a:r>
          </a:p>
        </p:txBody>
      </p:sp>
    </p:spTree>
    <p:extLst>
      <p:ext uri="{BB962C8B-B14F-4D97-AF65-F5344CB8AC3E}">
        <p14:creationId xmlns:p14="http://schemas.microsoft.com/office/powerpoint/2010/main" val="142850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34935" y="585135"/>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References</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6786" y="1022363"/>
            <a:ext cx="7542019" cy="2429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Clr>
                <a:srgbClr val="213164"/>
              </a:buClr>
              <a:buFont typeface="Arial" panose="020B0604020202020204" pitchFamily="34" charset="0"/>
              <a:buChar char="•"/>
            </a:pPr>
            <a:r>
              <a:rPr lang="en-US" dirty="0">
                <a:solidFill>
                  <a:srgbClr val="0000FF"/>
                </a:solidFill>
                <a:hlinkClick r:id="rId3">
                  <a:extLst>
                    <a:ext uri="{A12FA001-AC4F-418D-AE19-62706E023703}">
                      <ahyp:hlinkClr xmlns:ahyp="http://schemas.microsoft.com/office/drawing/2018/hyperlinkcolor" val="tx"/>
                    </a:ext>
                  </a:extLst>
                </a:hlinkClick>
              </a:rPr>
              <a:t>What is cloud computing? A beginner’s guide | Microsoft Azure</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4">
                  <a:extLst>
                    <a:ext uri="{A12FA001-AC4F-418D-AE19-62706E023703}">
                      <ahyp:hlinkClr xmlns:ahyp="http://schemas.microsoft.com/office/drawing/2018/hyperlinkcolor" val="tx"/>
                    </a:ext>
                  </a:extLst>
                </a:hlinkClick>
              </a:rPr>
              <a:t>Cloud Deployment Model </a:t>
            </a:r>
            <a:r>
              <a:rPr lang="en-US" dirty="0">
                <a:solidFill>
                  <a:srgbClr val="0097A7"/>
                </a:solidFill>
                <a:hlinkClick r:id="rId4">
                  <a:extLst>
                    <a:ext uri="{A12FA001-AC4F-418D-AE19-62706E023703}">
                      <ahyp:hlinkClr xmlns:ahyp="http://schemas.microsoft.com/office/drawing/2018/hyperlinkcolor" val="tx"/>
                    </a:ext>
                  </a:extLst>
                </a:hlinkClick>
              </a:rPr>
              <a:t>- </a:t>
            </a:r>
            <a:r>
              <a:rPr lang="en-US" dirty="0" err="1">
                <a:solidFill>
                  <a:srgbClr val="0000FF"/>
                </a:solidFill>
                <a:hlinkClick r:id="rId4">
                  <a:extLst>
                    <a:ext uri="{A12FA001-AC4F-418D-AE19-62706E023703}">
                      <ahyp:hlinkClr xmlns:ahyp="http://schemas.microsoft.com/office/drawing/2018/hyperlinkcolor" val="tx"/>
                    </a:ext>
                  </a:extLst>
                </a:hlinkClick>
              </a:rPr>
              <a:t>javatpoint</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5">
                  <a:extLst>
                    <a:ext uri="{A12FA001-AC4F-418D-AE19-62706E023703}">
                      <ahyp:hlinkClr xmlns:ahyp="http://schemas.microsoft.com/office/drawing/2018/hyperlinkcolor" val="tx"/>
                    </a:ext>
                  </a:extLst>
                </a:hlinkClick>
              </a:rPr>
              <a:t>Cloud Service Models - </a:t>
            </a:r>
            <a:r>
              <a:rPr lang="en-US" dirty="0" err="1">
                <a:solidFill>
                  <a:srgbClr val="0000FF"/>
                </a:solidFill>
                <a:hlinkClick r:id="rId5">
                  <a:extLst>
                    <a:ext uri="{A12FA001-AC4F-418D-AE19-62706E023703}">
                      <ahyp:hlinkClr xmlns:ahyp="http://schemas.microsoft.com/office/drawing/2018/hyperlinkcolor" val="tx"/>
                    </a:ext>
                  </a:extLst>
                </a:hlinkClick>
              </a:rPr>
              <a:t>javatpoint</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6">
                  <a:extLst>
                    <a:ext uri="{A12FA001-AC4F-418D-AE19-62706E023703}">
                      <ahyp:hlinkClr xmlns:ahyp="http://schemas.microsoft.com/office/drawing/2018/hyperlinkcolor" val="tx"/>
                    </a:ext>
                  </a:extLst>
                </a:hlinkClick>
              </a:rPr>
              <a:t>https://www.ibm.com/docs/en/i/7.3?topic=networking-concepts</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7">
                  <a:extLst>
                    <a:ext uri="{A12FA001-AC4F-418D-AE19-62706E023703}">
                      <ahyp:hlinkClr xmlns:ahyp="http://schemas.microsoft.com/office/drawing/2018/hyperlinkcolor" val="tx"/>
                    </a:ext>
                  </a:extLst>
                </a:hlinkClick>
              </a:rPr>
              <a:t>https://www.techtarget.com/searchnetworking/definition/subnet#:~:text=One%20goal%20of%20a%20subnet,space%2C%20improves%20address%20allocation%20efficiency.</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8">
                  <a:extLst>
                    <a:ext uri="{A12FA001-AC4F-418D-AE19-62706E023703}">
                      <ahyp:hlinkClr xmlns:ahyp="http://schemas.microsoft.com/office/drawing/2018/hyperlinkcolor" val="tx"/>
                    </a:ext>
                  </a:extLst>
                </a:hlinkClick>
              </a:rPr>
              <a:t>https://www.geeksforgeeks.org/explain-working-of-https/</a:t>
            </a:r>
            <a:endParaRPr lang="en-US" dirty="0">
              <a:solidFill>
                <a:srgbClr val="0000FF"/>
              </a:solidFill>
            </a:endParaRPr>
          </a:p>
          <a:p>
            <a:pPr marL="285750" indent="-285750">
              <a:spcBef>
                <a:spcPts val="600"/>
              </a:spcBef>
              <a:buClr>
                <a:srgbClr val="213164"/>
              </a:buClr>
              <a:buFont typeface="Arial" panose="020B0604020202020204" pitchFamily="34" charset="0"/>
              <a:buChar char="•"/>
            </a:pPr>
            <a:r>
              <a:rPr lang="en-US" dirty="0">
                <a:solidFill>
                  <a:srgbClr val="0000FF"/>
                </a:solidFill>
                <a:hlinkClick r:id="rId9">
                  <a:extLst>
                    <a:ext uri="{A12FA001-AC4F-418D-AE19-62706E023703}">
                      <ahyp:hlinkClr xmlns:ahyp="http://schemas.microsoft.com/office/drawing/2018/hyperlinkcolor" val="tx"/>
                    </a:ext>
                  </a:extLst>
                </a:hlinkClick>
              </a:rPr>
              <a:t>https://www.freepik.com/</a:t>
            </a:r>
            <a:endParaRPr lang="en-US" dirty="0">
              <a:solidFill>
                <a:srgbClr val="0000FF"/>
              </a:solidFill>
            </a:endParaRPr>
          </a:p>
        </p:txBody>
      </p:sp>
    </p:spTree>
    <p:extLst>
      <p:ext uri="{BB962C8B-B14F-4D97-AF65-F5344CB8AC3E}">
        <p14:creationId xmlns:p14="http://schemas.microsoft.com/office/powerpoint/2010/main" val="385456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5438-D00C-8135-7EB4-8C1A4B364562}"/>
              </a:ext>
            </a:extLst>
          </p:cNvPr>
          <p:cNvSpPr>
            <a:spLocks noGrp="1"/>
          </p:cNvSpPr>
          <p:nvPr>
            <p:ph type="title"/>
          </p:nvPr>
        </p:nvSpPr>
        <p:spPr>
          <a:xfrm>
            <a:off x="147175" y="613927"/>
            <a:ext cx="7886700" cy="994172"/>
          </a:xfrm>
        </p:spPr>
        <p:txBody>
          <a:bodyPr/>
          <a:lstStyle/>
          <a:p>
            <a:r>
              <a:rPr lang="en-US" sz="1600" b="1" dirty="0">
                <a:solidFill>
                  <a:srgbClr val="002060"/>
                </a:solidFill>
                <a:cs typeface="Calibri Light"/>
              </a:rPr>
              <a:t>Cloud Computing</a:t>
            </a:r>
            <a:endParaRPr lang="en-US" sz="1600" b="1" dirty="0">
              <a:solidFill>
                <a:srgbClr val="002060"/>
              </a:solidFill>
            </a:endParaRPr>
          </a:p>
        </p:txBody>
      </p:sp>
      <p:sp>
        <p:nvSpPr>
          <p:cNvPr id="3" name="Content Placeholder 2">
            <a:extLst>
              <a:ext uri="{FF2B5EF4-FFF2-40B4-BE49-F238E27FC236}">
                <a16:creationId xmlns:a16="http://schemas.microsoft.com/office/drawing/2014/main" id="{71003E46-79D9-4ADC-643D-A746384FD5D8}"/>
              </a:ext>
            </a:extLst>
          </p:cNvPr>
          <p:cNvSpPr>
            <a:spLocks noGrp="1"/>
          </p:cNvSpPr>
          <p:nvPr>
            <p:ph idx="1"/>
          </p:nvPr>
        </p:nvSpPr>
        <p:spPr>
          <a:xfrm>
            <a:off x="158389" y="1154035"/>
            <a:ext cx="4597880" cy="1565764"/>
          </a:xfrm>
        </p:spPr>
        <p:txBody>
          <a:bodyPr vert="horz" lIns="68580" tIns="34290" rIns="68580" bIns="34290" rtlCol="0" anchor="t">
            <a:normAutofit/>
          </a:bodyPr>
          <a:lstStyle/>
          <a:p>
            <a:r>
              <a:rPr lang="en-IN" dirty="0">
                <a:latin typeface="Arial"/>
                <a:ea typeface="+mn-lt"/>
                <a:cs typeface="+mn-lt"/>
              </a:rPr>
              <a:t>Cloud computing means providing software and hardware services over some network, mostly internet. These software and hardware services include compute services, storage, databases, and network services. All these services can be scaled up or down, as per user requirement, and are available on demand over some network.</a:t>
            </a:r>
            <a:endParaRPr lang="en-US" dirty="0">
              <a:latin typeface="Arial"/>
              <a:ea typeface="+mn-lt"/>
              <a:cs typeface="+mn-lt"/>
            </a:endParaRPr>
          </a:p>
        </p:txBody>
      </p:sp>
      <p:sp>
        <p:nvSpPr>
          <p:cNvPr id="4" name="Footer Placeholder 3">
            <a:extLst>
              <a:ext uri="{FF2B5EF4-FFF2-40B4-BE49-F238E27FC236}">
                <a16:creationId xmlns:a16="http://schemas.microsoft.com/office/drawing/2014/main" id="{6679EECD-DD4E-515F-2D62-A4058E2B9901}"/>
              </a:ext>
            </a:extLst>
          </p:cNvPr>
          <p:cNvSpPr>
            <a:spLocks noGrp="1"/>
          </p:cNvSpPr>
          <p:nvPr>
            <p:ph type="ftr" sz="quarter" idx="11"/>
          </p:nvPr>
        </p:nvSpPr>
        <p:spPr/>
        <p:txBody>
          <a:bodyPr/>
          <a:lstStyle/>
          <a:p>
            <a:endParaRPr lang="en-IN" dirty="0"/>
          </a:p>
          <a:p>
            <a:endParaRPr lang="en-IN" dirty="0"/>
          </a:p>
          <a:p>
            <a:endParaRPr lang="en-IN" dirty="0"/>
          </a:p>
          <a:p>
            <a:endParaRPr lang="en-IN" dirty="0"/>
          </a:p>
        </p:txBody>
      </p:sp>
      <p:pic>
        <p:nvPicPr>
          <p:cNvPr id="5" name="Picture 5" descr="Graphical user interface, diagram, application&#10;&#10;Description automatically generated">
            <a:extLst>
              <a:ext uri="{FF2B5EF4-FFF2-40B4-BE49-F238E27FC236}">
                <a16:creationId xmlns:a16="http://schemas.microsoft.com/office/drawing/2014/main" id="{1F30A1F3-683A-371B-B831-C21CEC0CE4C5}"/>
              </a:ext>
            </a:extLst>
          </p:cNvPr>
          <p:cNvPicPr>
            <a:picLocks noChangeAspect="1"/>
          </p:cNvPicPr>
          <p:nvPr/>
        </p:nvPicPr>
        <p:blipFill>
          <a:blip r:embed="rId3"/>
          <a:stretch>
            <a:fillRect/>
          </a:stretch>
        </p:blipFill>
        <p:spPr>
          <a:xfrm>
            <a:off x="5147912" y="1213433"/>
            <a:ext cx="3545456" cy="2620423"/>
          </a:xfrm>
          <a:prstGeom prst="rect">
            <a:avLst/>
          </a:prstGeom>
        </p:spPr>
      </p:pic>
      <p:sp>
        <p:nvSpPr>
          <p:cNvPr id="7" name="Rectangle: Rounded Corners 6">
            <a:extLst>
              <a:ext uri="{FF2B5EF4-FFF2-40B4-BE49-F238E27FC236}">
                <a16:creationId xmlns:a16="http://schemas.microsoft.com/office/drawing/2014/main" id="{BF1AF7F9-1612-7E94-8512-D23B5174E370}"/>
              </a:ext>
            </a:extLst>
          </p:cNvPr>
          <p:cNvSpPr/>
          <p:nvPr/>
        </p:nvSpPr>
        <p:spPr>
          <a:xfrm>
            <a:off x="7719178" y="4470993"/>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Reference link</a:t>
            </a:r>
            <a:endParaRPr lang="en-IN" sz="1200" dirty="0">
              <a:solidFill>
                <a:schemeClr val="bg1"/>
              </a:solidFill>
            </a:endParaRPr>
          </a:p>
        </p:txBody>
      </p:sp>
      <p:sp>
        <p:nvSpPr>
          <p:cNvPr id="8" name="TextBox 4">
            <a:extLst>
              <a:ext uri="{FF2B5EF4-FFF2-40B4-BE49-F238E27FC236}">
                <a16:creationId xmlns:a16="http://schemas.microsoft.com/office/drawing/2014/main" id="{7E8CEABF-A115-6FB6-79D6-ABDD1E3A47E1}"/>
              </a:ext>
            </a:extLst>
          </p:cNvPr>
          <p:cNvSpPr txBox="1"/>
          <p:nvPr/>
        </p:nvSpPr>
        <p:spPr>
          <a:xfrm>
            <a:off x="7945532" y="4229835"/>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Tree>
    <p:extLst>
      <p:ext uri="{BB962C8B-B14F-4D97-AF65-F5344CB8AC3E}">
        <p14:creationId xmlns:p14="http://schemas.microsoft.com/office/powerpoint/2010/main" val="2988733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148989"/>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2060"/>
                </a:solidFill>
              </a:rPr>
              <a:t>Thank You!</a:t>
            </a:r>
          </a:p>
        </p:txBody>
      </p:sp>
    </p:spTree>
    <p:extLst>
      <p:ext uri="{BB962C8B-B14F-4D97-AF65-F5344CB8AC3E}">
        <p14:creationId xmlns:p14="http://schemas.microsoft.com/office/powerpoint/2010/main" val="1882378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0074-AE73-49CE-9362-690119E9AF19}"/>
              </a:ext>
            </a:extLst>
          </p:cNvPr>
          <p:cNvSpPr>
            <a:spLocks noGrp="1"/>
          </p:cNvSpPr>
          <p:nvPr>
            <p:ph type="title"/>
          </p:nvPr>
        </p:nvSpPr>
        <p:spPr>
          <a:xfrm>
            <a:off x="142310" y="605825"/>
            <a:ext cx="7886700" cy="480848"/>
          </a:xfrm>
        </p:spPr>
        <p:txBody>
          <a:bodyPr>
            <a:noAutofit/>
          </a:bodyPr>
          <a:lstStyle/>
          <a:p>
            <a:r>
              <a:rPr lang="en-IN" sz="1600" b="1" dirty="0">
                <a:solidFill>
                  <a:srgbClr val="1E4E79"/>
                </a:solidFill>
              </a:rPr>
              <a:t>Introduction to Microsoft Azure</a:t>
            </a:r>
            <a:endParaRPr lang="en-US" sz="1600" b="1" dirty="0">
              <a:solidFill>
                <a:srgbClr val="1E4E79"/>
              </a:solidFill>
            </a:endParaRPr>
          </a:p>
        </p:txBody>
      </p:sp>
      <p:sp>
        <p:nvSpPr>
          <p:cNvPr id="3" name="Content Placeholder 2">
            <a:extLst>
              <a:ext uri="{FF2B5EF4-FFF2-40B4-BE49-F238E27FC236}">
                <a16:creationId xmlns:a16="http://schemas.microsoft.com/office/drawing/2014/main" id="{13AD184B-5327-45F9-9D48-30D4C10FD833}"/>
              </a:ext>
            </a:extLst>
          </p:cNvPr>
          <p:cNvSpPr>
            <a:spLocks noGrp="1"/>
          </p:cNvSpPr>
          <p:nvPr>
            <p:ph idx="1"/>
          </p:nvPr>
        </p:nvSpPr>
        <p:spPr>
          <a:xfrm>
            <a:off x="142310" y="1147637"/>
            <a:ext cx="4429690" cy="1424114"/>
          </a:xfrm>
        </p:spPr>
        <p:txBody>
          <a:bodyPr vert="horz" lIns="68580" tIns="34290" rIns="68580" bIns="34290" rtlCol="0" anchor="t">
            <a:normAutofit/>
          </a:bodyPr>
          <a:lstStyle/>
          <a:p>
            <a:r>
              <a:rPr lang="en-US" dirty="0">
                <a:ea typeface="+mn-lt"/>
                <a:cs typeface="+mn-lt"/>
              </a:rPr>
              <a:t>Microsoft Azure, as the name suggests, is a cloud platform from Microsoft. </a:t>
            </a:r>
            <a:endParaRPr lang="en-US" dirty="0">
              <a:latin typeface="Arial"/>
              <a:ea typeface="+mn-lt"/>
              <a:cs typeface="Arial"/>
            </a:endParaRPr>
          </a:p>
          <a:p>
            <a:endParaRPr lang="en-US" dirty="0">
              <a:ea typeface="+mn-lt"/>
              <a:cs typeface="+mn-lt"/>
            </a:endParaRPr>
          </a:p>
          <a:p>
            <a:r>
              <a:rPr lang="en-US" dirty="0">
                <a:ea typeface="+mn-lt"/>
                <a:cs typeface="+mn-lt"/>
              </a:rPr>
              <a:t>It is a continually expanding set of cloud services that help an organization meet its current and future business challenges.</a:t>
            </a:r>
            <a:endParaRPr lang="en-US" dirty="0">
              <a:latin typeface="Arial"/>
              <a:cs typeface="Arial"/>
            </a:endParaRPr>
          </a:p>
        </p:txBody>
      </p:sp>
      <p:sp>
        <p:nvSpPr>
          <p:cNvPr id="4" name="Footer Placeholder 3">
            <a:extLst>
              <a:ext uri="{FF2B5EF4-FFF2-40B4-BE49-F238E27FC236}">
                <a16:creationId xmlns:a16="http://schemas.microsoft.com/office/drawing/2014/main" id="{FA0182B7-C9C1-4241-BCFE-6181F5C3250E}"/>
              </a:ext>
            </a:extLst>
          </p:cNvPr>
          <p:cNvSpPr>
            <a:spLocks noGrp="1"/>
          </p:cNvSpPr>
          <p:nvPr>
            <p:ph type="ftr" sz="quarter" idx="11"/>
          </p:nvPr>
        </p:nvSpPr>
        <p:spPr/>
        <p:txBody>
          <a:bodyPr/>
          <a:lstStyle/>
          <a:p>
            <a:endParaRPr lang="en-IN" dirty="0"/>
          </a:p>
          <a:p>
            <a:endParaRPr lang="en-IN" dirty="0"/>
          </a:p>
          <a:p>
            <a:endParaRPr lang="en-IN" dirty="0"/>
          </a:p>
          <a:p>
            <a:endParaRPr lang="en-IN" dirty="0"/>
          </a:p>
        </p:txBody>
      </p:sp>
      <p:pic>
        <p:nvPicPr>
          <p:cNvPr id="6" name="Picture 5" descr="A blue logo with a black background&#10;&#10;Description automatically generated">
            <a:extLst>
              <a:ext uri="{FF2B5EF4-FFF2-40B4-BE49-F238E27FC236}">
                <a16:creationId xmlns:a16="http://schemas.microsoft.com/office/drawing/2014/main" id="{3C296CFA-CA6D-4435-14EA-9F849D70315F}"/>
              </a:ext>
            </a:extLst>
          </p:cNvPr>
          <p:cNvPicPr>
            <a:picLocks noChangeAspect="1"/>
          </p:cNvPicPr>
          <p:nvPr/>
        </p:nvPicPr>
        <p:blipFill>
          <a:blip r:embed="rId3"/>
          <a:stretch>
            <a:fillRect/>
          </a:stretch>
        </p:blipFill>
        <p:spPr>
          <a:xfrm>
            <a:off x="4856661" y="846249"/>
            <a:ext cx="3930287" cy="3930287"/>
          </a:xfrm>
          <a:prstGeom prst="rect">
            <a:avLst/>
          </a:prstGeom>
        </p:spPr>
      </p:pic>
    </p:spTree>
    <p:extLst>
      <p:ext uri="{BB962C8B-B14F-4D97-AF65-F5344CB8AC3E}">
        <p14:creationId xmlns:p14="http://schemas.microsoft.com/office/powerpoint/2010/main" val="66399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0074-AE73-49CE-9362-690119E9AF19}"/>
              </a:ext>
            </a:extLst>
          </p:cNvPr>
          <p:cNvSpPr>
            <a:spLocks noGrp="1"/>
          </p:cNvSpPr>
          <p:nvPr>
            <p:ph type="title"/>
          </p:nvPr>
        </p:nvSpPr>
        <p:spPr>
          <a:xfrm>
            <a:off x="150219" y="608117"/>
            <a:ext cx="5975132" cy="480848"/>
          </a:xfrm>
        </p:spPr>
        <p:txBody>
          <a:bodyPr>
            <a:normAutofit/>
          </a:bodyPr>
          <a:lstStyle/>
          <a:p>
            <a:r>
              <a:rPr lang="en-IN" sz="1600" b="1" dirty="0">
                <a:solidFill>
                  <a:srgbClr val="1E4E79"/>
                </a:solidFill>
                <a:latin typeface="Arial"/>
                <a:cs typeface="Arial"/>
              </a:rPr>
              <a:t>Why Microsoft Azure?</a:t>
            </a:r>
          </a:p>
        </p:txBody>
      </p:sp>
      <p:sp>
        <p:nvSpPr>
          <p:cNvPr id="3" name="Content Placeholder 2">
            <a:extLst>
              <a:ext uri="{FF2B5EF4-FFF2-40B4-BE49-F238E27FC236}">
                <a16:creationId xmlns:a16="http://schemas.microsoft.com/office/drawing/2014/main" id="{13AD184B-5327-45F9-9D48-30D4C10FD833}"/>
              </a:ext>
            </a:extLst>
          </p:cNvPr>
          <p:cNvSpPr>
            <a:spLocks noGrp="1"/>
          </p:cNvSpPr>
          <p:nvPr>
            <p:ph idx="1"/>
          </p:nvPr>
        </p:nvSpPr>
        <p:spPr>
          <a:xfrm>
            <a:off x="166741" y="1150292"/>
            <a:ext cx="4028187" cy="3401810"/>
          </a:xfrm>
        </p:spPr>
        <p:txBody>
          <a:bodyPr vert="horz" lIns="68580" tIns="34290" rIns="68580" bIns="34290" rtlCol="0" anchor="t">
            <a:normAutofit/>
          </a:bodyPr>
          <a:lstStyle/>
          <a:p>
            <a:r>
              <a:rPr lang="en-IN" b="1" dirty="0"/>
              <a:t>Scenario: </a:t>
            </a:r>
            <a:r>
              <a:rPr lang="en-IN" dirty="0"/>
              <a:t>A group of students have a great business idea. They plan to develop it and start a production.</a:t>
            </a:r>
            <a:endParaRPr lang="en-US" dirty="0"/>
          </a:p>
          <a:p>
            <a:r>
              <a:rPr lang="en-IN" dirty="0"/>
              <a:t>For that, they need to buy new Computing resources and a variety of software licences.</a:t>
            </a:r>
          </a:p>
          <a:p>
            <a:r>
              <a:rPr lang="en-IN" dirty="0"/>
              <a:t>But, Buying and understanding the entire set up would be :</a:t>
            </a:r>
          </a:p>
          <a:p>
            <a:pPr marL="285750" indent="-285750">
              <a:buFont typeface="Arial" panose="020B0604020202020204" pitchFamily="34" charset="0"/>
              <a:buChar char="•"/>
            </a:pPr>
            <a:r>
              <a:rPr lang="en-IN" dirty="0"/>
              <a:t>Time Consuming and Costly</a:t>
            </a:r>
          </a:p>
          <a:p>
            <a:pPr marL="285750" indent="-285750">
              <a:buFont typeface="Arial" panose="020B0604020202020204" pitchFamily="34" charset="0"/>
              <a:buChar char="•"/>
            </a:pPr>
            <a:r>
              <a:rPr lang="en-IN" dirty="0"/>
              <a:t>Requires Physical Space with sufficient power and cooling</a:t>
            </a:r>
          </a:p>
          <a:p>
            <a:endParaRPr lang="en-IN" dirty="0"/>
          </a:p>
        </p:txBody>
      </p:sp>
      <p:sp>
        <p:nvSpPr>
          <p:cNvPr id="4" name="Footer Placeholder 3">
            <a:extLst>
              <a:ext uri="{FF2B5EF4-FFF2-40B4-BE49-F238E27FC236}">
                <a16:creationId xmlns:a16="http://schemas.microsoft.com/office/drawing/2014/main" id="{FA0182B7-C9C1-4241-BCFE-6181F5C3250E}"/>
              </a:ext>
            </a:extLst>
          </p:cNvPr>
          <p:cNvSpPr>
            <a:spLocks noGrp="1"/>
          </p:cNvSpPr>
          <p:nvPr>
            <p:ph type="ftr" sz="quarter" idx="11"/>
          </p:nvPr>
        </p:nvSpPr>
        <p:spPr/>
        <p:txBody>
          <a:bodyPr/>
          <a:lstStyle/>
          <a:p>
            <a:endParaRPr lang="en-IN" dirty="0"/>
          </a:p>
          <a:p>
            <a:endParaRPr lang="en-IN" dirty="0"/>
          </a:p>
          <a:p>
            <a:endParaRPr lang="en-IN" dirty="0"/>
          </a:p>
          <a:p>
            <a:endParaRPr lang="en-IN" dirty="0"/>
          </a:p>
        </p:txBody>
      </p:sp>
      <p:pic>
        <p:nvPicPr>
          <p:cNvPr id="6" name="Picture 5" descr="People in group therapy">
            <a:extLst>
              <a:ext uri="{FF2B5EF4-FFF2-40B4-BE49-F238E27FC236}">
                <a16:creationId xmlns:a16="http://schemas.microsoft.com/office/drawing/2014/main" id="{938F24C4-9A2D-2A7A-94EF-8F2B8E4B89FD}"/>
              </a:ext>
            </a:extLst>
          </p:cNvPr>
          <p:cNvPicPr>
            <a:picLocks noChangeAspect="1"/>
          </p:cNvPicPr>
          <p:nvPr/>
        </p:nvPicPr>
        <p:blipFill>
          <a:blip r:embed="rId3"/>
          <a:stretch>
            <a:fillRect/>
          </a:stretch>
        </p:blipFill>
        <p:spPr>
          <a:xfrm>
            <a:off x="4245593" y="1150292"/>
            <a:ext cx="4731666" cy="3154444"/>
          </a:xfrm>
          <a:prstGeom prst="rect">
            <a:avLst/>
          </a:prstGeom>
        </p:spPr>
      </p:pic>
    </p:spTree>
    <p:extLst>
      <p:ext uri="{BB962C8B-B14F-4D97-AF65-F5344CB8AC3E}">
        <p14:creationId xmlns:p14="http://schemas.microsoft.com/office/powerpoint/2010/main" val="2185800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hard hat and holding a paper&#10;&#10;Description automatically generated">
            <a:extLst>
              <a:ext uri="{FF2B5EF4-FFF2-40B4-BE49-F238E27FC236}">
                <a16:creationId xmlns:a16="http://schemas.microsoft.com/office/drawing/2014/main" id="{8952D1E9-0706-AF85-D3BF-EA22C725BCE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b="9431"/>
          <a:stretch/>
        </p:blipFill>
        <p:spPr>
          <a:xfrm>
            <a:off x="4427056" y="857250"/>
            <a:ext cx="4408532" cy="3992776"/>
          </a:xfrm>
          <a:prstGeom prst="rect">
            <a:avLst/>
          </a:prstGeom>
        </p:spPr>
      </p:pic>
      <p:sp>
        <p:nvSpPr>
          <p:cNvPr id="2" name="Title 1">
            <a:extLst>
              <a:ext uri="{FF2B5EF4-FFF2-40B4-BE49-F238E27FC236}">
                <a16:creationId xmlns:a16="http://schemas.microsoft.com/office/drawing/2014/main" id="{9AB17E64-BA12-44ED-B65D-98F841717F58}"/>
              </a:ext>
            </a:extLst>
          </p:cNvPr>
          <p:cNvSpPr>
            <a:spLocks noGrp="1"/>
          </p:cNvSpPr>
          <p:nvPr>
            <p:ph type="title"/>
          </p:nvPr>
        </p:nvSpPr>
        <p:spPr>
          <a:xfrm>
            <a:off x="148479" y="609046"/>
            <a:ext cx="7590367" cy="331477"/>
          </a:xfrm>
        </p:spPr>
        <p:txBody>
          <a:bodyPr/>
          <a:lstStyle/>
          <a:p>
            <a:r>
              <a:rPr lang="en-IN" sz="1600" b="1" dirty="0">
                <a:solidFill>
                  <a:srgbClr val="1E4E79"/>
                </a:solidFill>
                <a:latin typeface="Arial"/>
                <a:cs typeface="Arial"/>
              </a:rPr>
              <a:t>Why Microsoft Azure?</a:t>
            </a:r>
            <a:endParaRPr lang="en-IN" sz="1600" dirty="0">
              <a:ea typeface="+mj-lt"/>
              <a:cs typeface="+mj-lt"/>
            </a:endParaRPr>
          </a:p>
        </p:txBody>
      </p:sp>
      <p:sp>
        <p:nvSpPr>
          <p:cNvPr id="3" name="Content Placeholder 2">
            <a:extLst>
              <a:ext uri="{FF2B5EF4-FFF2-40B4-BE49-F238E27FC236}">
                <a16:creationId xmlns:a16="http://schemas.microsoft.com/office/drawing/2014/main" id="{381FF2A0-E973-43C2-B4A5-3CED5C60F601}"/>
              </a:ext>
            </a:extLst>
          </p:cNvPr>
          <p:cNvSpPr>
            <a:spLocks noGrp="1"/>
          </p:cNvSpPr>
          <p:nvPr>
            <p:ph idx="1"/>
          </p:nvPr>
        </p:nvSpPr>
        <p:spPr>
          <a:xfrm>
            <a:off x="163468" y="1117211"/>
            <a:ext cx="4408532" cy="1399569"/>
          </a:xfrm>
        </p:spPr>
        <p:txBody>
          <a:bodyPr vert="horz" lIns="68580" tIns="34290" rIns="68580" bIns="34290" rtlCol="0" anchor="t">
            <a:normAutofit fontScale="92500" lnSpcReduction="20000"/>
          </a:bodyPr>
          <a:lstStyle/>
          <a:p>
            <a:pPr marL="285750" indent="-285750" algn="just">
              <a:lnSpc>
                <a:spcPct val="150000"/>
              </a:lnSpc>
              <a:buFont typeface="Arial" panose="020B0604020202020204" pitchFamily="34" charset="0"/>
              <a:buChar char="•"/>
            </a:pPr>
            <a:r>
              <a:rPr lang="en-IN" dirty="0"/>
              <a:t>Maintain and manage them requires experts</a:t>
            </a:r>
            <a:endParaRPr lang="en-US" dirty="0">
              <a:ea typeface="+mn-lt"/>
              <a:cs typeface="+mn-lt"/>
            </a:endParaRPr>
          </a:p>
          <a:p>
            <a:pPr marL="285750" indent="-285750">
              <a:lnSpc>
                <a:spcPct val="150000"/>
              </a:lnSpc>
              <a:buFont typeface="Arial" panose="020B0604020202020204" pitchFamily="34" charset="0"/>
              <a:buChar char="•"/>
            </a:pPr>
            <a:r>
              <a:rPr lang="en-IN" dirty="0"/>
              <a:t>Acquire maximum computing resources than needed.</a:t>
            </a:r>
            <a:endParaRPr lang="en-IN" dirty="0">
              <a:cs typeface="Calibri" panose="020F0502020204030204"/>
            </a:endParaRPr>
          </a:p>
          <a:p>
            <a:pPr marL="285750" indent="-285750">
              <a:lnSpc>
                <a:spcPct val="150000"/>
              </a:lnSpc>
              <a:buFont typeface="Arial" panose="020B0604020202020204" pitchFamily="34" charset="0"/>
              <a:buChar char="•"/>
            </a:pPr>
            <a:r>
              <a:rPr lang="en-IN" dirty="0"/>
              <a:t>Ending up with less utilization.</a:t>
            </a:r>
          </a:p>
          <a:p>
            <a:pPr marL="285750" indent="-285750">
              <a:lnSpc>
                <a:spcPct val="150000"/>
              </a:lnSpc>
              <a:buFont typeface="Arial" panose="020B0604020202020204" pitchFamily="34" charset="0"/>
              <a:buChar char="•"/>
            </a:pPr>
            <a:r>
              <a:rPr lang="en-IN" dirty="0"/>
              <a:t>Focusing more on troubleshooting at the infrastructure level than the end business goal.</a:t>
            </a:r>
          </a:p>
        </p:txBody>
      </p:sp>
      <p:sp>
        <p:nvSpPr>
          <p:cNvPr id="4" name="Footer Placeholder 3">
            <a:extLst>
              <a:ext uri="{FF2B5EF4-FFF2-40B4-BE49-F238E27FC236}">
                <a16:creationId xmlns:a16="http://schemas.microsoft.com/office/drawing/2014/main" id="{F0778B46-5A90-497F-B879-8064C510DB04}"/>
              </a:ext>
            </a:extLst>
          </p:cNvPr>
          <p:cNvSpPr>
            <a:spLocks noGrp="1"/>
          </p:cNvSpPr>
          <p:nvPr>
            <p:ph type="ftr" sz="quarter" idx="11"/>
          </p:nvPr>
        </p:nvSpPr>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IN" dirty="0"/>
          </a:p>
        </p:txBody>
      </p:sp>
    </p:spTree>
    <p:extLst>
      <p:ext uri="{BB962C8B-B14F-4D97-AF65-F5344CB8AC3E}">
        <p14:creationId xmlns:p14="http://schemas.microsoft.com/office/powerpoint/2010/main" val="8081248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3097</TotalTime>
  <Words>9087</Words>
  <Application>Microsoft Office PowerPoint</Application>
  <PresentationFormat>On-screen Show (16:9)</PresentationFormat>
  <Paragraphs>714</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Söhne</vt:lpstr>
      <vt:lpstr>Symbol</vt:lpstr>
      <vt:lpstr>Times New Roman</vt:lpstr>
      <vt:lpstr>Wingdings</vt:lpstr>
      <vt:lpstr>Wingdings,Sans-Serif</vt:lpstr>
      <vt:lpstr>Simple Light</vt:lpstr>
      <vt:lpstr>PowerPoint Presentation</vt:lpstr>
      <vt:lpstr>PowerPoint Presentation</vt:lpstr>
      <vt:lpstr>Contents</vt:lpstr>
      <vt:lpstr>Learning Objectives</vt:lpstr>
      <vt:lpstr>Real-life examples and applications of Cloud Computing</vt:lpstr>
      <vt:lpstr>Cloud Computing</vt:lpstr>
      <vt:lpstr>Introduction to Microsoft Azure</vt:lpstr>
      <vt:lpstr>Why Microsoft Azure?</vt:lpstr>
      <vt:lpstr>Why Microsoft Azure?</vt:lpstr>
      <vt:lpstr>PowerPoint Presentation</vt:lpstr>
      <vt:lpstr>Cloud Deployment and Service Delivery Models</vt:lpstr>
      <vt:lpstr>Cloud Computing Deployment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Mohd Kaisar</cp:lastModifiedBy>
  <cp:revision>73</cp:revision>
  <dcterms:modified xsi:type="dcterms:W3CDTF">2023-09-13T09:56:38Z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